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67" autoAdjust="0"/>
  </p:normalViewPr>
  <p:slideViewPr>
    <p:cSldViewPr>
      <p:cViewPr varScale="1">
        <p:scale>
          <a:sx n="75" d="100"/>
          <a:sy n="75" d="100"/>
        </p:scale>
        <p:origin x="-101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bg>
      <p:bgRef idx="1001">
        <a:schemeClr val="bg2"/>
      </p:bgRef>
    </p:bg>
    <p:spTree>
      <p:nvGrpSpPr>
        <p:cNvPr id="1" name=""/>
        <p:cNvGrpSpPr/>
        <p:nvPr/>
      </p:nvGrpSpPr>
      <p:grpSpPr>
        <a:xfrm>
          <a:off x="0" y="0"/>
          <a:ext cx="0" cy="0"/>
          <a:chOff x="0" y="0"/>
          <a:chExt cx="0" cy="0"/>
        </a:xfrm>
      </p:grpSpPr>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Untertitel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de-DE" smtClean="0"/>
              <a:t>Formatvorlage des Untertitelmasters durch Klicken bearbeiten</a:t>
            </a:r>
            <a:endParaRPr kumimoji="0" lang="en-US"/>
          </a:p>
        </p:txBody>
      </p:sp>
      <p:sp>
        <p:nvSpPr>
          <p:cNvPr id="28" name="Datumsplatzhalter 27"/>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17" name="Fußzeilenplatzhalter 16"/>
          <p:cNvSpPr>
            <a:spLocks noGrp="1"/>
          </p:cNvSpPr>
          <p:nvPr>
            <p:ph type="ftr" sz="quarter" idx="11"/>
          </p:nvPr>
        </p:nvSpPr>
        <p:spPr/>
        <p:txBody>
          <a:bodyPr/>
          <a:lstStyle/>
          <a:p>
            <a:endParaRPr lang="de-AT"/>
          </a:p>
        </p:txBody>
      </p:sp>
      <p:sp>
        <p:nvSpPr>
          <p:cNvPr id="7" name="Gerade Verbindung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Foliennummernplatzhalt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89824-1F7A-4777-B785-450A77EA4BDE}" type="slidenum">
              <a:rPr lang="de-AT" smtClean="0"/>
              <a:pPr/>
              <a:t>‹Nr.›</a:t>
            </a:fld>
            <a:endParaRPr lang="de-AT"/>
          </a:p>
        </p:txBody>
      </p:sp>
      <p:sp>
        <p:nvSpPr>
          <p:cNvPr id="8" name="Titel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Vertikaler Textplatzhalter 2"/>
          <p:cNvSpPr>
            <a:spLocks noGrp="1"/>
          </p:cNvSpPr>
          <p:nvPr>
            <p:ph type="body" orient="vert" idx="1"/>
          </p:nvPr>
        </p:nvSpPr>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p:txBody>
          <a:bodyPr/>
          <a:lstStyle/>
          <a:p>
            <a:fld id="{D1389824-1F7A-4777-B785-450A77EA4BDE}" type="slidenum">
              <a:rPr lang="de-AT" smtClean="0"/>
              <a:pPr/>
              <a:t>‹Nr.›</a:t>
            </a:fld>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bg>
      <p:bgRef idx="1001">
        <a:schemeClr val="bg2"/>
      </p:bgRef>
    </p:bg>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Gerade Verbindung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6915912" y="3009901"/>
            <a:ext cx="457200" cy="441325"/>
          </a:xfrm>
        </p:spPr>
        <p:txBody>
          <a:bodyPr/>
          <a:lstStyle/>
          <a:p>
            <a:fld id="{D1389824-1F7A-4777-B785-450A77EA4BDE}" type="slidenum">
              <a:rPr lang="de-AT" smtClean="0"/>
              <a:pPr/>
              <a:t>‹Nr.›</a:t>
            </a:fld>
            <a:endParaRPr lang="de-AT"/>
          </a:p>
        </p:txBody>
      </p:sp>
      <p:sp>
        <p:nvSpPr>
          <p:cNvPr id="3" name="Vertikaler Textplatzhalter 2"/>
          <p:cNvSpPr>
            <a:spLocks noGrp="1"/>
          </p:cNvSpPr>
          <p:nvPr>
            <p:ph type="body" orient="vert" idx="1"/>
          </p:nvPr>
        </p:nvSpPr>
        <p:spPr>
          <a:xfrm>
            <a:off x="304800" y="304800"/>
            <a:ext cx="6553200" cy="5821366"/>
          </a:xfrm>
        </p:spPr>
        <p:txBody>
          <a:bodyPr vert="eaVert"/>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4" name="Datumsplatzhalter 3"/>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2" name="Vertikaler Titel 1"/>
          <p:cNvSpPr>
            <a:spLocks noGrp="1"/>
          </p:cNvSpPr>
          <p:nvPr>
            <p:ph type="title" orient="vert"/>
          </p:nvPr>
        </p:nvSpPr>
        <p:spPr>
          <a:xfrm>
            <a:off x="7391400" y="304801"/>
            <a:ext cx="1447800" cy="5851525"/>
          </a:xfrm>
        </p:spPr>
        <p:txBody>
          <a:bodyPr vert="eaVert"/>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solidFill>
                  <a:schemeClr val="accent3">
                    <a:shade val="75000"/>
                  </a:schemeClr>
                </a:solidFill>
              </a:defRPr>
            </a:lvl1pPr>
          </a:lstStyle>
          <a:p>
            <a:r>
              <a:rPr kumimoji="0" lang="de-DE" smtClean="0"/>
              <a:t>Titelmasterformat durch Klicken bearbeiten</a:t>
            </a:r>
            <a:endParaRPr kumimoji="0" lang="en-US"/>
          </a:p>
        </p:txBody>
      </p:sp>
      <p:sp>
        <p:nvSpPr>
          <p:cNvPr id="4" name="Datumsplatzhalter 3"/>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5" name="Fußzeilenplatzhalter 4"/>
          <p:cNvSpPr>
            <a:spLocks noGrp="1"/>
          </p:cNvSpPr>
          <p:nvPr>
            <p:ph type="ftr" sz="quarter" idx="11"/>
          </p:nvPr>
        </p:nvSpPr>
        <p:spPr/>
        <p:txBody>
          <a:bodyPr/>
          <a:lstStyle/>
          <a:p>
            <a:endParaRPr lang="de-AT"/>
          </a:p>
        </p:txBody>
      </p:sp>
      <p:sp>
        <p:nvSpPr>
          <p:cNvPr id="6" name="Foliennummernplatzhalter 5"/>
          <p:cNvSpPr>
            <a:spLocks noGrp="1"/>
          </p:cNvSpPr>
          <p:nvPr>
            <p:ph type="sldNum" sz="quarter" idx="12"/>
          </p:nvPr>
        </p:nvSpPr>
        <p:spPr>
          <a:xfrm>
            <a:off x="4361688" y="1026372"/>
            <a:ext cx="457200" cy="441325"/>
          </a:xfrm>
        </p:spPr>
        <p:txBody>
          <a:bodyPr/>
          <a:lstStyle/>
          <a:p>
            <a:fld id="{D1389824-1F7A-4777-B785-450A77EA4BDE}" type="slidenum">
              <a:rPr lang="de-AT" smtClean="0"/>
              <a:pPr/>
              <a:t>‹Nr.›</a:t>
            </a:fld>
            <a:endParaRPr lang="de-AT"/>
          </a:p>
        </p:txBody>
      </p:sp>
      <p:sp>
        <p:nvSpPr>
          <p:cNvPr id="8" name="Inhaltsplatzhalter 7"/>
          <p:cNvSpPr>
            <a:spLocks noGrp="1"/>
          </p:cNvSpPr>
          <p:nvPr>
            <p:ph sz="quarter" idx="1"/>
          </p:nvPr>
        </p:nvSpPr>
        <p:spPr>
          <a:xfrm>
            <a:off x="301752" y="1527048"/>
            <a:ext cx="8503920" cy="45720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überschrift">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hteck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de-DE" smtClean="0"/>
              <a:t>Textmasterformate durch Klicken bearbeiten</a:t>
            </a:r>
          </a:p>
        </p:txBody>
      </p:sp>
      <p:sp>
        <p:nvSpPr>
          <p:cNvPr id="13" name="Rechteck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hteck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ußzeilenplatzhalter 4"/>
          <p:cNvSpPr>
            <a:spLocks noGrp="1"/>
          </p:cNvSpPr>
          <p:nvPr>
            <p:ph type="ftr" sz="quarter" idx="11"/>
          </p:nvPr>
        </p:nvSpPr>
        <p:spPr/>
        <p:txBody>
          <a:bodyPr/>
          <a:lstStyle/>
          <a:p>
            <a:endParaRPr lang="de-AT"/>
          </a:p>
        </p:txBody>
      </p:sp>
      <p:sp>
        <p:nvSpPr>
          <p:cNvPr id="4" name="Datumsplatzhalter 3"/>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8" name="Gerade Verbindung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Foliennummernplatzhalt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1389824-1F7A-4777-B785-450A77EA4BDE}" type="slidenum">
              <a:rPr lang="de-AT" smtClean="0"/>
              <a:pPr/>
              <a:t>‹Nr.›</a:t>
            </a:fld>
            <a:endParaRPr lang="de-AT"/>
          </a:p>
        </p:txBody>
      </p:sp>
      <p:sp>
        <p:nvSpPr>
          <p:cNvPr id="2" name="Titel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p:nvPr>
        </p:nvSpPr>
        <p:spPr>
          <a:xfrm>
            <a:off x="301752" y="228600"/>
            <a:ext cx="8534400" cy="758952"/>
          </a:xfrm>
        </p:spPr>
        <p:txBody>
          <a:bodyPr/>
          <a:lstStyle/>
          <a:p>
            <a:r>
              <a:rPr kumimoji="0" lang="de-DE" smtClean="0"/>
              <a:t>Titelmasterformat durch Klicken bearbeiten</a:t>
            </a:r>
            <a:endParaRPr kumimoji="0" lang="en-US"/>
          </a:p>
        </p:txBody>
      </p:sp>
      <p:sp>
        <p:nvSpPr>
          <p:cNvPr id="5" name="Datumsplatzhalter 4"/>
          <p:cNvSpPr>
            <a:spLocks noGrp="1"/>
          </p:cNvSpPr>
          <p:nvPr>
            <p:ph type="dt" sz="half" idx="10"/>
          </p:nvPr>
        </p:nvSpPr>
        <p:spPr>
          <a:xfrm>
            <a:off x="5791200" y="6409944"/>
            <a:ext cx="3044952" cy="365760"/>
          </a:xfrm>
        </p:spPr>
        <p:txBody>
          <a:bodyPr/>
          <a:lstStyle/>
          <a:p>
            <a:fld id="{EF64C48D-8CFC-476A-96AF-5D3AACBA30A4}" type="datetimeFigureOut">
              <a:rPr lang="de-DE" smtClean="0"/>
              <a:pPr/>
              <a:t>19.08.2015</a:t>
            </a:fld>
            <a:endParaRPr lang="de-AT"/>
          </a:p>
        </p:txBody>
      </p:sp>
      <p:sp>
        <p:nvSpPr>
          <p:cNvPr id="6" name="Fußzeilenplatzhalter 5"/>
          <p:cNvSpPr>
            <a:spLocks noGrp="1"/>
          </p:cNvSpPr>
          <p:nvPr>
            <p:ph type="ftr" sz="quarter" idx="11"/>
          </p:nvPr>
        </p:nvSpPr>
        <p:spPr/>
        <p:txBody>
          <a:bodyPr/>
          <a:lstStyle/>
          <a:p>
            <a:endParaRPr lang="de-AT"/>
          </a:p>
        </p:txBody>
      </p:sp>
      <p:sp>
        <p:nvSpPr>
          <p:cNvPr id="7" name="Foliennummernplatzhalter 6"/>
          <p:cNvSpPr>
            <a:spLocks noGrp="1"/>
          </p:cNvSpPr>
          <p:nvPr>
            <p:ph type="sldNum" sz="quarter" idx="12"/>
          </p:nvPr>
        </p:nvSpPr>
        <p:spPr/>
        <p:txBody>
          <a:bodyPr/>
          <a:lstStyle/>
          <a:p>
            <a:fld id="{D1389824-1F7A-4777-B785-450A77EA4BDE}" type="slidenum">
              <a:rPr lang="de-AT" smtClean="0"/>
              <a:pPr/>
              <a:t>‹Nr.›</a:t>
            </a:fld>
            <a:endParaRPr lang="de-AT"/>
          </a:p>
        </p:txBody>
      </p:sp>
      <p:sp>
        <p:nvSpPr>
          <p:cNvPr id="8" name="Gerade Verbindung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nhaltsplatzhalter 9"/>
          <p:cNvSpPr>
            <a:spLocks noGrp="1"/>
          </p:cNvSpPr>
          <p:nvPr>
            <p:ph sz="half" idx="1"/>
          </p:nvPr>
        </p:nvSpPr>
        <p:spPr>
          <a:xfrm>
            <a:off x="301752"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2" name="Inhaltsplatzhalter 11"/>
          <p:cNvSpPr>
            <a:spLocks noGrp="1"/>
          </p:cNvSpPr>
          <p:nvPr>
            <p:ph sz="half" idx="2"/>
          </p:nvPr>
        </p:nvSpPr>
        <p:spPr>
          <a:xfrm>
            <a:off x="4800600" y="1371600"/>
            <a:ext cx="4038600" cy="4681728"/>
          </a:xfrm>
        </p:spPr>
        <p:txBody>
          <a:bodyPr/>
          <a:lstStyle>
            <a:lvl1pPr>
              <a:defRPr sz="2500"/>
            </a:lvl1p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bg>
      <p:bgRef idx="1001">
        <a:schemeClr val="bg2"/>
      </p:bgRef>
    </p:bg>
    <p:spTree>
      <p:nvGrpSpPr>
        <p:cNvPr id="1" name=""/>
        <p:cNvGrpSpPr/>
        <p:nvPr/>
      </p:nvGrpSpPr>
      <p:grpSpPr>
        <a:xfrm>
          <a:off x="0" y="0"/>
          <a:ext cx="0" cy="0"/>
          <a:chOff x="0" y="0"/>
          <a:chExt cx="0" cy="0"/>
        </a:xfrm>
      </p:grpSpPr>
      <p:sp>
        <p:nvSpPr>
          <p:cNvPr id="10" name="Gerade Verbindung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hteck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hteck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hteck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hteck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hteck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platzhalt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4" name="Textplatzhalt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de-DE" smtClean="0"/>
              <a:t>Textmasterformate durch Klicken bearbeiten</a:t>
            </a:r>
          </a:p>
        </p:txBody>
      </p:sp>
      <p:sp>
        <p:nvSpPr>
          <p:cNvPr id="7" name="Datumsplatzhalter 6"/>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8" name="Fußzeilenplatzhalter 7"/>
          <p:cNvSpPr>
            <a:spLocks noGrp="1"/>
          </p:cNvSpPr>
          <p:nvPr>
            <p:ph type="ftr" sz="quarter" idx="11"/>
          </p:nvPr>
        </p:nvSpPr>
        <p:spPr>
          <a:xfrm>
            <a:off x="304800" y="6409944"/>
            <a:ext cx="3581400" cy="365760"/>
          </a:xfrm>
        </p:spPr>
        <p:txBody>
          <a:bodyPr/>
          <a:lstStyle/>
          <a:p>
            <a:endParaRPr lang="de-AT"/>
          </a:p>
        </p:txBody>
      </p:sp>
      <p:sp>
        <p:nvSpPr>
          <p:cNvPr id="15" name="Gerade Verbindung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nhaltsplatzhalter 23"/>
          <p:cNvSpPr>
            <a:spLocks noGrp="1"/>
          </p:cNvSpPr>
          <p:nvPr>
            <p:ph sz="quarter" idx="2"/>
          </p:nvPr>
        </p:nvSpPr>
        <p:spPr>
          <a:xfrm>
            <a:off x="301752" y="2471383"/>
            <a:ext cx="4041648" cy="3818404"/>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6" name="Inhaltsplatzhalter 25"/>
          <p:cNvSpPr>
            <a:spLocks noGrp="1"/>
          </p:cNvSpPr>
          <p:nvPr>
            <p:ph sz="quarter" idx="4"/>
          </p:nvPr>
        </p:nvSpPr>
        <p:spPr>
          <a:xfrm>
            <a:off x="4800600" y="2471383"/>
            <a:ext cx="4038600" cy="3822192"/>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Foliennummernplatzhalter 8"/>
          <p:cNvSpPr>
            <a:spLocks noGrp="1"/>
          </p:cNvSpPr>
          <p:nvPr>
            <p:ph type="sldNum" sz="quarter" idx="12"/>
          </p:nvPr>
        </p:nvSpPr>
        <p:spPr>
          <a:xfrm>
            <a:off x="4343400" y="1042416"/>
            <a:ext cx="457200" cy="441325"/>
          </a:xfrm>
        </p:spPr>
        <p:txBody>
          <a:bodyPr/>
          <a:lstStyle>
            <a:lvl1pPr algn="ctr">
              <a:defRPr/>
            </a:lvl1pPr>
          </a:lstStyle>
          <a:p>
            <a:fld id="{D1389824-1F7A-4777-B785-450A77EA4BDE}" type="slidenum">
              <a:rPr lang="de-AT" smtClean="0"/>
              <a:pPr/>
              <a:t>‹Nr.›</a:t>
            </a:fld>
            <a:endParaRPr lang="de-AT"/>
          </a:p>
        </p:txBody>
      </p:sp>
      <p:sp>
        <p:nvSpPr>
          <p:cNvPr id="23" name="Titel 22"/>
          <p:cNvSpPr>
            <a:spLocks noGrp="1"/>
          </p:cNvSpPr>
          <p:nvPr>
            <p:ph type="title"/>
          </p:nvPr>
        </p:nvSpPr>
        <p:spPr/>
        <p:txBody>
          <a:bodyPr rtlCol="0" anchor="b" anchorCtr="0"/>
          <a:lstStyle/>
          <a:p>
            <a:r>
              <a:rPr kumimoji="0" lang="de-DE" smtClean="0"/>
              <a:t>Titelmasterformat durch Klicken bearbeiten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kumimoji="0" lang="de-DE" smtClean="0"/>
              <a:t>Titelmasterformat durch Klicken bearbeiten</a:t>
            </a:r>
            <a:endParaRPr kumimoji="0" lang="en-US"/>
          </a:p>
        </p:txBody>
      </p:sp>
      <p:sp>
        <p:nvSpPr>
          <p:cNvPr id="3" name="Datumsplatzhalter 2"/>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4" name="Fußzeilenplatzhalter 3"/>
          <p:cNvSpPr>
            <a:spLocks noGrp="1"/>
          </p:cNvSpPr>
          <p:nvPr>
            <p:ph type="ftr" sz="quarter" idx="11"/>
          </p:nvPr>
        </p:nvSpPr>
        <p:spPr/>
        <p:txBody>
          <a:bodyPr/>
          <a:lstStyle/>
          <a:p>
            <a:endParaRPr lang="de-AT"/>
          </a:p>
        </p:txBody>
      </p:sp>
      <p:sp>
        <p:nvSpPr>
          <p:cNvPr id="5" name="Foliennummernplatzhalter 4"/>
          <p:cNvSpPr>
            <a:spLocks noGrp="1"/>
          </p:cNvSpPr>
          <p:nvPr>
            <p:ph type="sldNum" sz="quarter" idx="12"/>
          </p:nvPr>
        </p:nvSpPr>
        <p:spPr>
          <a:xfrm>
            <a:off x="4343400" y="1036020"/>
            <a:ext cx="457200" cy="441325"/>
          </a:xfrm>
        </p:spPr>
        <p:txBody>
          <a:bodyPr/>
          <a:lstStyle/>
          <a:p>
            <a:fld id="{D1389824-1F7A-4777-B785-450A77EA4BDE}" type="slidenum">
              <a:rPr lang="de-AT" smtClean="0"/>
              <a:pPr/>
              <a:t>‹Nr.›</a:t>
            </a:fld>
            <a:endParaRPr lang="de-A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7" name="Rechteck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hteck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hteck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hteck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umsplatzhalter 1"/>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3" name="Fußzeilenplatzhalter 2"/>
          <p:cNvSpPr>
            <a:spLocks noGrp="1"/>
          </p:cNvSpPr>
          <p:nvPr>
            <p:ph type="ftr" sz="quarter" idx="11"/>
          </p:nvPr>
        </p:nvSpPr>
        <p:spPr/>
        <p:txBody>
          <a:bodyPr/>
          <a:lstStyle/>
          <a:p>
            <a:endParaRPr lang="de-AT"/>
          </a:p>
        </p:txBody>
      </p:sp>
      <p:sp>
        <p:nvSpPr>
          <p:cNvPr id="4" name="Foliennummernplatzhalt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D1389824-1F7A-4777-B785-450A77EA4BDE}" type="slidenum">
              <a:rPr lang="de-AT" smtClean="0"/>
              <a:pPr/>
              <a:t>‹Nr.›</a:t>
            </a:fld>
            <a:endParaRPr lang="de-A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bg>
      <p:bgRef idx="1001">
        <a:schemeClr val="bg1"/>
      </p:bgRef>
    </p:bg>
    <p:spTree>
      <p:nvGrpSpPr>
        <p:cNvPr id="1" name=""/>
        <p:cNvGrpSpPr/>
        <p:nvPr/>
      </p:nvGrpSpPr>
      <p:grpSpPr>
        <a:xfrm>
          <a:off x="0" y="0"/>
          <a:ext cx="0" cy="0"/>
          <a:chOff x="0" y="0"/>
          <a:chExt cx="0" cy="0"/>
        </a:xfrm>
      </p:grpSpPr>
      <p:sp>
        <p:nvSpPr>
          <p:cNvPr id="19" name="Rechteck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hteck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hteck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el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de-DE" smtClean="0"/>
              <a:t>Titelmasterformat durch Klicken bearbeiten</a:t>
            </a:r>
            <a:endParaRPr kumimoji="0" lang="en-US"/>
          </a:p>
        </p:txBody>
      </p:sp>
      <p:sp>
        <p:nvSpPr>
          <p:cNvPr id="3" name="Textplatzhalt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de-DE" smtClean="0"/>
              <a:t>Textmasterformate durch Klicken bearbeiten</a:t>
            </a:r>
          </a:p>
        </p:txBody>
      </p:sp>
      <p:sp>
        <p:nvSpPr>
          <p:cNvPr id="8" name="Rechteck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Gerade Verbindung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nhaltsplatzhalter 19"/>
          <p:cNvSpPr>
            <a:spLocks noGrp="1"/>
          </p:cNvSpPr>
          <p:nvPr>
            <p:ph sz="quarter" idx="1"/>
          </p:nvPr>
        </p:nvSpPr>
        <p:spPr>
          <a:xfrm>
            <a:off x="3124200" y="685800"/>
            <a:ext cx="5638800" cy="5410200"/>
          </a:xfrm>
        </p:spPr>
        <p:txBody>
          <a:bodyPr/>
          <a:lstStyle/>
          <a:p>
            <a:pPr lvl="0" eaLnBrk="1" latinLnBrk="0" hangingPunct="1"/>
            <a:r>
              <a:rPr lang="de-DE" smtClean="0"/>
              <a:t>Textmasterformate durch Klicken bearbeiten</a:t>
            </a:r>
          </a:p>
          <a:p>
            <a:pPr lvl="1" eaLnBrk="1" latinLnBrk="0" hangingPunct="1"/>
            <a:r>
              <a:rPr lang="de-DE" smtClean="0"/>
              <a:t>Zweite Ebene</a:t>
            </a:r>
          </a:p>
          <a:p>
            <a:pPr lvl="2" eaLnBrk="1" latinLnBrk="0" hangingPunct="1"/>
            <a:r>
              <a:rPr lang="de-DE" smtClean="0"/>
              <a:t>Dritte Ebene</a:t>
            </a:r>
          </a:p>
          <a:p>
            <a:pPr lvl="3" eaLnBrk="1" latinLnBrk="0" hangingPunct="1"/>
            <a:r>
              <a:rPr lang="de-DE" smtClean="0"/>
              <a:t>Vierte Ebene</a:t>
            </a:r>
          </a:p>
          <a:p>
            <a:pPr lvl="4" eaLnBrk="1" latinLnBrk="0" hangingPunct="1"/>
            <a:r>
              <a:rPr lang="de-DE" smtClean="0"/>
              <a:t>Fünfte Ebene</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1389824-1F7A-4777-B785-450A77EA4BDE}" type="slidenum">
              <a:rPr lang="de-AT" smtClean="0"/>
              <a:pPr/>
              <a:t>‹Nr.›</a:t>
            </a:fld>
            <a:endParaRPr lang="de-AT"/>
          </a:p>
        </p:txBody>
      </p:sp>
      <p:sp>
        <p:nvSpPr>
          <p:cNvPr id="21" name="Rechteck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p:txBody>
          <a:bodyPr/>
          <a:lstStyle/>
          <a:p>
            <a:fld id="{EF64C48D-8CFC-476A-96AF-5D3AACBA30A4}" type="datetimeFigureOut">
              <a:rPr lang="de-DE" smtClean="0"/>
              <a:pPr/>
              <a:t>19.08.2015</a:t>
            </a:fld>
            <a:endParaRPr lang="de-AT"/>
          </a:p>
        </p:txBody>
      </p:sp>
      <p:sp>
        <p:nvSpPr>
          <p:cNvPr id="6" name="Fußzeilenplatzhalter 5"/>
          <p:cNvSpPr>
            <a:spLocks noGrp="1"/>
          </p:cNvSpPr>
          <p:nvPr>
            <p:ph type="ftr" sz="quarter" idx="11"/>
          </p:nvPr>
        </p:nvSpPr>
        <p:spPr>
          <a:xfrm>
            <a:off x="301752" y="6410848"/>
            <a:ext cx="3383280" cy="365760"/>
          </a:xfrm>
        </p:spPr>
        <p:txBody>
          <a:bodyPr/>
          <a:lstStyle/>
          <a:p>
            <a:endParaRPr lang="de-A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1" name="Gerade Verbindung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hteck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hteck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hteck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hteck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Foliennummernplatzhalter 6"/>
          <p:cNvSpPr>
            <a:spLocks noGrp="1"/>
          </p:cNvSpPr>
          <p:nvPr>
            <p:ph type="sldNum" sz="quarter" idx="12"/>
          </p:nvPr>
        </p:nvSpPr>
        <p:spPr>
          <a:xfrm>
            <a:off x="1371600" y="312738"/>
            <a:ext cx="457200" cy="441325"/>
          </a:xfrm>
        </p:spPr>
        <p:txBody>
          <a:bodyPr/>
          <a:lstStyle/>
          <a:p>
            <a:fld id="{D1389824-1F7A-4777-B785-450A77EA4BDE}" type="slidenum">
              <a:rPr lang="de-AT" smtClean="0"/>
              <a:pPr/>
              <a:t>‹Nr.›</a:t>
            </a:fld>
            <a:endParaRPr lang="de-AT"/>
          </a:p>
        </p:txBody>
      </p:sp>
      <p:sp>
        <p:nvSpPr>
          <p:cNvPr id="2" name="Titel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de-DE" smtClean="0"/>
              <a:t>Titelmasterformat durch Klicken bearbeiten</a:t>
            </a:r>
            <a:endParaRPr kumimoji="0" lang="en-US"/>
          </a:p>
        </p:txBody>
      </p:sp>
      <p:sp>
        <p:nvSpPr>
          <p:cNvPr id="3" name="Bildplatzhalter 2"/>
          <p:cNvSpPr>
            <a:spLocks noGrp="1"/>
          </p:cNvSpPr>
          <p:nvPr>
            <p:ph type="pic" idx="1"/>
          </p:nvPr>
        </p:nvSpPr>
        <p:spPr>
          <a:xfrm>
            <a:off x="3000375" y="609600"/>
            <a:ext cx="5867400" cy="4267200"/>
          </a:xfrm>
        </p:spPr>
        <p:txBody>
          <a:bodyPr/>
          <a:lstStyle>
            <a:lvl1pPr marL="0" indent="0">
              <a:buNone/>
              <a:defRPr sz="3200"/>
            </a:lvl1pPr>
          </a:lstStyle>
          <a:p>
            <a:r>
              <a:rPr kumimoji="0" lang="de-DE" smtClean="0"/>
              <a:t>Bild durch Klicken auf Symbol hinzufügen</a:t>
            </a:r>
            <a:endParaRPr kumimoji="0" lang="en-US" dirty="0"/>
          </a:p>
        </p:txBody>
      </p:sp>
      <p:sp>
        <p:nvSpPr>
          <p:cNvPr id="4" name="Textplatzhalt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de-DE" smtClean="0"/>
              <a:t>Textmasterformate durch Klicken bearbeiten</a:t>
            </a:r>
          </a:p>
        </p:txBody>
      </p:sp>
      <p:sp>
        <p:nvSpPr>
          <p:cNvPr id="22" name="Rechteck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umsplatzhalter 4"/>
          <p:cNvSpPr>
            <a:spLocks noGrp="1"/>
          </p:cNvSpPr>
          <p:nvPr>
            <p:ph type="dt" sz="half" idx="10"/>
          </p:nvPr>
        </p:nvSpPr>
        <p:spPr>
          <a:xfrm>
            <a:off x="5788152" y="6404984"/>
            <a:ext cx="3044952" cy="365760"/>
          </a:xfrm>
        </p:spPr>
        <p:txBody>
          <a:bodyPr/>
          <a:lstStyle/>
          <a:p>
            <a:fld id="{EF64C48D-8CFC-476A-96AF-5D3AACBA30A4}" type="datetimeFigureOut">
              <a:rPr lang="de-DE" smtClean="0"/>
              <a:pPr/>
              <a:t>19.08.2015</a:t>
            </a:fld>
            <a:endParaRPr lang="de-AT"/>
          </a:p>
        </p:txBody>
      </p:sp>
      <p:sp>
        <p:nvSpPr>
          <p:cNvPr id="6" name="Fußzeilenplatzhalter 5"/>
          <p:cNvSpPr>
            <a:spLocks noGrp="1"/>
          </p:cNvSpPr>
          <p:nvPr>
            <p:ph type="ftr" sz="quarter" idx="11"/>
          </p:nvPr>
        </p:nvSpPr>
        <p:spPr>
          <a:xfrm>
            <a:off x="301752" y="6410848"/>
            <a:ext cx="3584448" cy="365760"/>
          </a:xfrm>
        </p:spPr>
        <p:txBody>
          <a:bodyPr/>
          <a:lstStyle/>
          <a:p>
            <a:endParaRPr lang="de-A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hteck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hteck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hteck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hteck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hteck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umsplatzhalt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F64C48D-8CFC-476A-96AF-5D3AACBA30A4}" type="datetimeFigureOut">
              <a:rPr lang="de-DE" smtClean="0"/>
              <a:pPr/>
              <a:t>19.08.2015</a:t>
            </a:fld>
            <a:endParaRPr lang="de-AT"/>
          </a:p>
        </p:txBody>
      </p:sp>
      <p:sp>
        <p:nvSpPr>
          <p:cNvPr id="3" name="Fußzeilenplatzhalt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de-AT"/>
          </a:p>
        </p:txBody>
      </p:sp>
      <p:sp>
        <p:nvSpPr>
          <p:cNvPr id="8" name="Rechteck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Gerade Verbindung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Foliennummernplatzhalt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D1389824-1F7A-4777-B785-450A77EA4BDE}" type="slidenum">
              <a:rPr lang="de-AT" smtClean="0"/>
              <a:pPr/>
              <a:t>‹Nr.›</a:t>
            </a:fld>
            <a:endParaRPr lang="de-AT"/>
          </a:p>
        </p:txBody>
      </p:sp>
      <p:sp>
        <p:nvSpPr>
          <p:cNvPr id="22" name="Titelplatzhalter 21"/>
          <p:cNvSpPr>
            <a:spLocks noGrp="1"/>
          </p:cNvSpPr>
          <p:nvPr>
            <p:ph type="title"/>
          </p:nvPr>
        </p:nvSpPr>
        <p:spPr>
          <a:xfrm>
            <a:off x="301752" y="228600"/>
            <a:ext cx="8534400" cy="758952"/>
          </a:xfrm>
          <a:prstGeom prst="rect">
            <a:avLst/>
          </a:prstGeom>
        </p:spPr>
        <p:txBody>
          <a:bodyPr vert="horz" anchor="b">
            <a:normAutofit/>
          </a:bodyPr>
          <a:lstStyle/>
          <a:p>
            <a:r>
              <a:rPr kumimoji="0" lang="de-DE" smtClean="0"/>
              <a:t>Titelmasterformat durch Klicken bearbeiten</a:t>
            </a:r>
            <a:endParaRPr kumimoji="0" lang="en-US"/>
          </a:p>
        </p:txBody>
      </p:sp>
      <p:sp>
        <p:nvSpPr>
          <p:cNvPr id="13" name="Textplatzhalt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de-DE" smtClean="0"/>
              <a:t>Textmasterformate durch Klicken bearbeiten</a:t>
            </a:r>
          </a:p>
          <a:p>
            <a:pPr lvl="1" eaLnBrk="1" latinLnBrk="0" hangingPunct="1"/>
            <a:r>
              <a:rPr kumimoji="0" lang="de-DE" smtClean="0"/>
              <a:t>Zweite Ebene</a:t>
            </a:r>
          </a:p>
          <a:p>
            <a:pPr lvl="2" eaLnBrk="1" latinLnBrk="0" hangingPunct="1"/>
            <a:r>
              <a:rPr kumimoji="0" lang="de-DE" smtClean="0"/>
              <a:t>Dritte Ebene</a:t>
            </a:r>
          </a:p>
          <a:p>
            <a:pPr lvl="3" eaLnBrk="1" latinLnBrk="0" hangingPunct="1"/>
            <a:r>
              <a:rPr kumimoji="0" lang="de-DE" smtClean="0"/>
              <a:t>Vierte Ebene</a:t>
            </a:r>
          </a:p>
          <a:p>
            <a:pPr lvl="4" eaLnBrk="1" latinLnBrk="0" hangingPunct="1"/>
            <a:r>
              <a:rPr kumimoji="0" lang="de-DE" smtClean="0"/>
              <a:t>Fünfte Ebene</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e-AT" sz="2000" dirty="0" smtClean="0"/>
              <a:t>Beobachtung und Dokumentation </a:t>
            </a:r>
            <a:r>
              <a:rPr lang="de-AT" sz="2000" dirty="0" smtClean="0"/>
              <a:t/>
            </a:r>
            <a:br>
              <a:rPr lang="de-AT" sz="2000" dirty="0" smtClean="0"/>
            </a:br>
            <a:r>
              <a:rPr lang="de-AT" sz="2000" dirty="0" smtClean="0"/>
              <a:t>Portfolio </a:t>
            </a:r>
            <a:r>
              <a:rPr lang="de-AT" sz="2000" dirty="0" smtClean="0"/>
              <a:t>und </a:t>
            </a:r>
            <a:r>
              <a:rPr lang="de-AT" sz="2000" dirty="0" smtClean="0"/>
              <a:t>Lerngeschichten – Das Portfolio Konzept/ Anja </a:t>
            </a:r>
            <a:r>
              <a:rPr lang="de-AT" sz="2000" dirty="0" err="1" smtClean="0"/>
              <a:t>Bostelmann</a:t>
            </a:r>
            <a:endParaRPr lang="de-AT" sz="2000" dirty="0"/>
          </a:p>
        </p:txBody>
      </p:sp>
      <p:sp>
        <p:nvSpPr>
          <p:cNvPr id="4" name="Inhaltsplatzhalter 3"/>
          <p:cNvSpPr>
            <a:spLocks noGrp="1"/>
          </p:cNvSpPr>
          <p:nvPr>
            <p:ph sz="quarter" idx="1"/>
          </p:nvPr>
        </p:nvSpPr>
        <p:spPr/>
        <p:txBody>
          <a:bodyPr>
            <a:normAutofit fontScale="92500"/>
          </a:bodyPr>
          <a:lstStyle/>
          <a:p>
            <a:r>
              <a:rPr lang="de-AT" sz="2200" dirty="0" smtClean="0"/>
              <a:t>Begriffsklärung: kommt aus dem lateinischen und setzt sich aus zwei Wörtern zusammen: „</a:t>
            </a:r>
            <a:r>
              <a:rPr lang="de-AT" sz="2200" dirty="0" err="1" smtClean="0"/>
              <a:t>portare</a:t>
            </a:r>
            <a:r>
              <a:rPr lang="de-AT" sz="2200" dirty="0" smtClean="0"/>
              <a:t>“/ tragen und „</a:t>
            </a:r>
            <a:r>
              <a:rPr lang="de-AT" sz="2200" dirty="0" err="1" smtClean="0"/>
              <a:t>folio</a:t>
            </a:r>
            <a:r>
              <a:rPr lang="de-AT" sz="2200" dirty="0" smtClean="0"/>
              <a:t>“/ </a:t>
            </a:r>
            <a:r>
              <a:rPr lang="de-AT" sz="2200" dirty="0" smtClean="0"/>
              <a:t>Bild</a:t>
            </a:r>
          </a:p>
          <a:p>
            <a:r>
              <a:rPr lang="de-AT" sz="2200" dirty="0" smtClean="0"/>
              <a:t>Was weiß ich über Portfolios? Erfahrungen? </a:t>
            </a:r>
            <a:endParaRPr lang="de-AT" sz="2200" dirty="0" smtClean="0"/>
          </a:p>
          <a:p>
            <a:r>
              <a:rPr lang="de-AT" sz="2200" dirty="0" smtClean="0"/>
              <a:t>Bildungsexperten sprechen beim Portfolio vom „Spiegel“ des Lernens</a:t>
            </a:r>
          </a:p>
          <a:p>
            <a:r>
              <a:rPr lang="de-AT" sz="2200" dirty="0" smtClean="0"/>
              <a:t>Portfolios gibt es in der Wirtschaft/ Leistungsnachweis, im Management und Marketing/ Kollektion von Produkten und Dienstleistungen, in der Kunst/ wichtigste Arbeiten und Projekte</a:t>
            </a:r>
          </a:p>
          <a:p>
            <a:r>
              <a:rPr lang="de-AT" sz="2200" dirty="0" smtClean="0"/>
              <a:t>Wir im Bildungsbereich sprechen von einer strukturierten Entwicklungsdokumentation</a:t>
            </a:r>
          </a:p>
          <a:p>
            <a:r>
              <a:rPr lang="de-AT" sz="2200" dirty="0" smtClean="0"/>
              <a:t>Das Portfolio im Kindergarten richtet sich an das Kind selbst, es soll erkennen, was es gelernt hat und wie es Dinge lernt. </a:t>
            </a:r>
          </a:p>
          <a:p>
            <a:r>
              <a:rPr lang="de-AT" sz="2200" dirty="0" smtClean="0"/>
              <a:t>Das Kind soll seine Stärken und individuellen Besonderheiten wertschätzen lernen.</a:t>
            </a:r>
          </a:p>
          <a:p>
            <a:endParaRPr lang="de-AT" dirty="0" smtClean="0"/>
          </a:p>
          <a:p>
            <a:endParaRPr lang="de-A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In drei Schritten zum Bildungszielplan</a:t>
            </a:r>
            <a:endParaRPr lang="de-AT" sz="2000" dirty="0"/>
          </a:p>
        </p:txBody>
      </p:sp>
      <p:sp>
        <p:nvSpPr>
          <p:cNvPr id="3" name="Inhaltsplatzhalter 2"/>
          <p:cNvSpPr>
            <a:spLocks noGrp="1"/>
          </p:cNvSpPr>
          <p:nvPr>
            <p:ph sz="quarter" idx="1"/>
          </p:nvPr>
        </p:nvSpPr>
        <p:spPr/>
        <p:txBody>
          <a:bodyPr>
            <a:normAutofit fontScale="85000" lnSpcReduction="20000"/>
          </a:bodyPr>
          <a:lstStyle/>
          <a:p>
            <a:r>
              <a:rPr lang="de-AT" sz="2000" dirty="0" smtClean="0"/>
              <a:t>Katalog an Zielen:</a:t>
            </a:r>
            <a:br>
              <a:rPr lang="de-AT" sz="2000" dirty="0" smtClean="0"/>
            </a:br>
            <a:r>
              <a:rPr lang="de-AT" sz="2000" dirty="0" smtClean="0"/>
              <a:t>Bildungsplan</a:t>
            </a:r>
            <a:br>
              <a:rPr lang="de-AT" sz="2000" dirty="0" smtClean="0"/>
            </a:br>
            <a:r>
              <a:rPr lang="de-AT" sz="2000" dirty="0" smtClean="0"/>
              <a:t>Jahresplan</a:t>
            </a:r>
            <a:br>
              <a:rPr lang="de-AT" sz="2000" dirty="0" smtClean="0"/>
            </a:br>
            <a:r>
              <a:rPr lang="de-AT" sz="2000" dirty="0" smtClean="0"/>
              <a:t>Themenplan</a:t>
            </a:r>
            <a:br>
              <a:rPr lang="de-AT" sz="2000" dirty="0" smtClean="0"/>
            </a:br>
            <a:r>
              <a:rPr lang="de-AT" sz="2000" dirty="0" smtClean="0"/>
              <a:t>Wochenplan</a:t>
            </a:r>
          </a:p>
          <a:p>
            <a:r>
              <a:rPr lang="de-AT" sz="2000" dirty="0" smtClean="0"/>
              <a:t>Ziel Listen in einem ersten Schritt konkretisieren</a:t>
            </a:r>
          </a:p>
          <a:p>
            <a:r>
              <a:rPr lang="de-AT" sz="2000" dirty="0" smtClean="0"/>
              <a:t>Festlegen der Bildungsbereiche in denen wir unsere ersten Versuche starten wollen/ Am Bildungsplan orientieren</a:t>
            </a:r>
          </a:p>
          <a:p>
            <a:r>
              <a:rPr lang="de-AT" sz="2000" dirty="0" smtClean="0"/>
              <a:t>Welche grundlegenden Kompetenzen sollen die Kinder am Ende der Kindergarten Zeit verfügen?</a:t>
            </a:r>
          </a:p>
          <a:p>
            <a:r>
              <a:rPr lang="de-AT" sz="2000" dirty="0" smtClean="0"/>
              <a:t>Welche Zwischenschritte gibt es?</a:t>
            </a:r>
          </a:p>
          <a:p>
            <a:r>
              <a:rPr lang="de-AT" sz="2000" dirty="0" smtClean="0"/>
              <a:t>Bildungsthemen und dahinterstehende Kompetenzen unterscheiden</a:t>
            </a:r>
          </a:p>
          <a:p>
            <a:r>
              <a:rPr lang="de-AT" sz="2000" dirty="0" smtClean="0"/>
              <a:t>Beispiele für Kompetenzziele: Arbeiten mit den Naturmaterialien kennen und erleben, mehrere Maltechniken kennen, wissen wie man Farben herstellt, sich ausdrücken können, über Gefühle sprechen können, die Unterschiede von Buben und Mädchen kennen.</a:t>
            </a:r>
          </a:p>
          <a:p>
            <a:r>
              <a:rPr lang="de-AT" sz="2000" dirty="0" smtClean="0"/>
              <a:t>Kindergarten Ziele nach Rangfolge sortieren: Grundlegende Kompetenzen und solche die erst am Ende der KINDERGARTEN Zeit stehen.</a:t>
            </a:r>
            <a:endParaRPr lang="de-AT"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Zielplanung</a:t>
            </a:r>
            <a:endParaRPr lang="de-AT" sz="2000" dirty="0"/>
          </a:p>
        </p:txBody>
      </p:sp>
      <p:sp>
        <p:nvSpPr>
          <p:cNvPr id="3" name="Inhaltsplatzhalter 2"/>
          <p:cNvSpPr>
            <a:spLocks noGrp="1"/>
          </p:cNvSpPr>
          <p:nvPr>
            <p:ph sz="quarter" idx="1"/>
          </p:nvPr>
        </p:nvSpPr>
        <p:spPr/>
        <p:txBody>
          <a:bodyPr>
            <a:normAutofit fontScale="92500" lnSpcReduction="10000"/>
          </a:bodyPr>
          <a:lstStyle/>
          <a:p>
            <a:r>
              <a:rPr lang="de-AT" sz="2000" dirty="0" smtClean="0"/>
              <a:t>Kärtchen mit Kompetenzzielen zu einzelnen Strängen ordnen</a:t>
            </a:r>
          </a:p>
          <a:p>
            <a:r>
              <a:rPr lang="de-AT" sz="2000" dirty="0" smtClean="0"/>
              <a:t>Basiskompetenzen die schon beim Eintritt in den Kindergarten da sind</a:t>
            </a:r>
          </a:p>
          <a:p>
            <a:r>
              <a:rPr lang="de-AT" sz="2000" dirty="0" smtClean="0"/>
              <a:t>Darauf aufbauend immer schwierigere Ziele</a:t>
            </a:r>
          </a:p>
          <a:p>
            <a:r>
              <a:rPr lang="de-AT" sz="2000" dirty="0" smtClean="0"/>
              <a:t>Jeder Pfeiler höchstens drei Meilensteine</a:t>
            </a:r>
          </a:p>
          <a:p>
            <a:r>
              <a:rPr lang="de-AT" sz="2000" dirty="0" smtClean="0"/>
              <a:t>Gestaltung eines Bildungsheft Passes</a:t>
            </a:r>
          </a:p>
          <a:p>
            <a:r>
              <a:rPr lang="de-AT" sz="2000" dirty="0" smtClean="0"/>
              <a:t>Grundlage bei Sitzungen und Planungen</a:t>
            </a:r>
          </a:p>
          <a:p>
            <a:r>
              <a:rPr lang="de-AT" sz="2000" dirty="0" smtClean="0"/>
              <a:t>Nach und nach für alle Kategorien im Bildungsplan</a:t>
            </a:r>
          </a:p>
          <a:p>
            <a:r>
              <a:rPr lang="de-AT" sz="2000" dirty="0" smtClean="0"/>
              <a:t>Feststellen wo die Kinder stehen. Welche Unterschiede in der Entwicklung gibt es? Welche Bildungsziel für welche Altersgruppe?</a:t>
            </a:r>
          </a:p>
          <a:p>
            <a:r>
              <a:rPr lang="de-AT" sz="2000" dirty="0" smtClean="0"/>
              <a:t>Was können die Kinder schon? Welchen Wissensgebieten sind sie schon begegnet? Womit habe Kinder in den Altersgruppen noch zu tun? </a:t>
            </a:r>
          </a:p>
          <a:p>
            <a:r>
              <a:rPr lang="de-AT" sz="2000" dirty="0" smtClean="0"/>
              <a:t>Bildungsziele auflisten in Checklisten</a:t>
            </a:r>
          </a:p>
          <a:p>
            <a:r>
              <a:rPr lang="de-AT" sz="2000" dirty="0" smtClean="0"/>
              <a:t>Erstellen von bildungsbereichsübergreifenden Planungen</a:t>
            </a:r>
          </a:p>
          <a:p>
            <a:r>
              <a:rPr lang="de-AT" sz="2000" dirty="0" smtClean="0"/>
              <a:t>Klein anfangen und einsteigen</a:t>
            </a:r>
            <a:endParaRPr lang="de-AT"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endParaRPr lang="de-AT" sz="2000" dirty="0"/>
          </a:p>
        </p:txBody>
      </p:sp>
      <p:sp>
        <p:nvSpPr>
          <p:cNvPr id="3" name="Inhaltsplatzhalter 2"/>
          <p:cNvSpPr>
            <a:spLocks noGrp="1"/>
          </p:cNvSpPr>
          <p:nvPr>
            <p:ph sz="quarter" idx="1"/>
          </p:nvPr>
        </p:nvSpPr>
        <p:spPr/>
        <p:txBody>
          <a:bodyPr/>
          <a:lstStyle/>
          <a:p>
            <a:r>
              <a:rPr lang="de-AT" sz="2000" dirty="0" smtClean="0"/>
              <a:t>Beispiele für einen Pfeiler der Entwicklung: „Mathematische Grunderfahrungen“</a:t>
            </a:r>
          </a:p>
          <a:p>
            <a:endParaRPr lang="de-AT" dirty="0"/>
          </a:p>
        </p:txBody>
      </p:sp>
      <p:pic>
        <p:nvPicPr>
          <p:cNvPr id="4" name="Grafik 3" descr="IMG_20150819_134948.jpg"/>
          <p:cNvPicPr>
            <a:picLocks noChangeAspect="1"/>
          </p:cNvPicPr>
          <p:nvPr/>
        </p:nvPicPr>
        <p:blipFill>
          <a:blip r:embed="rId2" cstate="print"/>
          <a:stretch>
            <a:fillRect/>
          </a:stretch>
        </p:blipFill>
        <p:spPr>
          <a:xfrm rot="16200000">
            <a:off x="2851855" y="1077179"/>
            <a:ext cx="3654556" cy="6215058"/>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85720" y="285728"/>
            <a:ext cx="8534400" cy="758952"/>
          </a:xfrm>
        </p:spPr>
        <p:txBody>
          <a:bodyPr>
            <a:normAutofit/>
          </a:bodyPr>
          <a:lstStyle/>
          <a:p>
            <a:r>
              <a:rPr lang="de-AT" sz="2000" dirty="0" smtClean="0"/>
              <a:t>Beobachtung und Dokumentation – Portfolio und </a:t>
            </a:r>
            <a:r>
              <a:rPr lang="de-AT" sz="2000" dirty="0" smtClean="0"/>
              <a:t>Lerngeschichten</a:t>
            </a:r>
            <a:br>
              <a:rPr lang="de-AT" sz="2000" dirty="0" smtClean="0"/>
            </a:br>
            <a:r>
              <a:rPr lang="de-AT" sz="2000" dirty="0" smtClean="0"/>
              <a:t>Das Kindergarten Portfolio: „Was das Kind kann“</a:t>
            </a:r>
            <a:endParaRPr lang="de-AT" sz="2000" dirty="0"/>
          </a:p>
        </p:txBody>
      </p:sp>
      <p:sp>
        <p:nvSpPr>
          <p:cNvPr id="3" name="Inhaltsplatzhalter 2"/>
          <p:cNvSpPr>
            <a:spLocks noGrp="1"/>
          </p:cNvSpPr>
          <p:nvPr>
            <p:ph sz="quarter" idx="1"/>
          </p:nvPr>
        </p:nvSpPr>
        <p:spPr/>
        <p:txBody>
          <a:bodyPr>
            <a:normAutofit lnSpcReduction="10000"/>
          </a:bodyPr>
          <a:lstStyle/>
          <a:p>
            <a:r>
              <a:rPr lang="de-AT" sz="2000" dirty="0" smtClean="0"/>
              <a:t>Ein kontinuierlich bearbeitetes, mit Dokumentationen ausgefülltes Portfolio ist für Kinder und Eltern eine spannende Lektüre und eine positive Erinnerung. </a:t>
            </a:r>
          </a:p>
          <a:p>
            <a:r>
              <a:rPr lang="de-AT" sz="2000" dirty="0" smtClean="0"/>
              <a:t>Für die Pädagogin ist sie wie ein Arbeitszeugnis der allerbesten Sorte. </a:t>
            </a:r>
          </a:p>
          <a:p>
            <a:r>
              <a:rPr lang="de-AT" sz="2000" dirty="0" smtClean="0"/>
              <a:t>Beobachtung, Beschäftigung, Bildung, Kommunikation, Reflexion alles drin in einem Portfolio</a:t>
            </a:r>
          </a:p>
          <a:p>
            <a:r>
              <a:rPr lang="de-AT" sz="2000" dirty="0" smtClean="0"/>
              <a:t>In der Gestaltung sind der Kreativität von Kindern und der Pädagogin kaum Grenzen gesetzt.</a:t>
            </a:r>
          </a:p>
          <a:p>
            <a:r>
              <a:rPr lang="de-AT" sz="2000" dirty="0" smtClean="0"/>
              <a:t>Es muss für und mit dem Kind sein.</a:t>
            </a:r>
          </a:p>
          <a:p>
            <a:r>
              <a:rPr lang="de-AT" sz="2000" dirty="0" smtClean="0"/>
              <a:t>Folien sind empfohlen um die Blätter vor Verschmutzung und Zerstörung zu schützen.</a:t>
            </a:r>
          </a:p>
          <a:p>
            <a:r>
              <a:rPr lang="de-AT" sz="2000" dirty="0" smtClean="0"/>
              <a:t>Mit bunten Teilungsblättern die Bereiche unterteilen:</a:t>
            </a:r>
            <a:br>
              <a:rPr lang="de-AT" sz="2000" dirty="0" smtClean="0"/>
            </a:br>
            <a:r>
              <a:rPr lang="de-AT" sz="2000" dirty="0" smtClean="0"/>
              <a:t>freie Malarbeiten, Experimentelles Malen, Förderung vor dem Schuleintritt, Das bin ich, Das kann ich schon, Ich und die Anderen,</a:t>
            </a:r>
            <a:r>
              <a:rPr lang="de-AT" sz="2000" dirty="0" smtClean="0"/>
              <a:t/>
            </a:r>
            <a:br>
              <a:rPr lang="de-AT" sz="2000" dirty="0" smtClean="0"/>
            </a:br>
            <a:endParaRPr lang="de-AT" sz="2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Sich selbst als Lernender kennenlernen: „Die Ich Seiten“</a:t>
            </a:r>
            <a:endParaRPr lang="de-AT" sz="2000" dirty="0"/>
          </a:p>
        </p:txBody>
      </p:sp>
      <p:sp>
        <p:nvSpPr>
          <p:cNvPr id="3" name="Inhaltsplatzhalter 2"/>
          <p:cNvSpPr>
            <a:spLocks noGrp="1"/>
          </p:cNvSpPr>
          <p:nvPr>
            <p:ph sz="quarter" idx="1"/>
          </p:nvPr>
        </p:nvSpPr>
        <p:spPr/>
        <p:txBody>
          <a:bodyPr>
            <a:normAutofit/>
          </a:bodyPr>
          <a:lstStyle/>
          <a:p>
            <a:r>
              <a:rPr lang="de-AT" sz="2000" dirty="0" smtClean="0"/>
              <a:t>Ich im </a:t>
            </a:r>
            <a:r>
              <a:rPr lang="de-AT" sz="2000" dirty="0" smtClean="0"/>
              <a:t>Wald</a:t>
            </a:r>
          </a:p>
          <a:p>
            <a:r>
              <a:rPr lang="de-AT" sz="2000" dirty="0" smtClean="0"/>
              <a:t>Ich </a:t>
            </a:r>
            <a:r>
              <a:rPr lang="de-AT" sz="2000" dirty="0" smtClean="0"/>
              <a:t>schäle einen </a:t>
            </a:r>
            <a:r>
              <a:rPr lang="de-AT" sz="2000" dirty="0" smtClean="0"/>
              <a:t>Apfel</a:t>
            </a:r>
          </a:p>
          <a:p>
            <a:r>
              <a:rPr lang="de-AT" sz="2000" dirty="0" smtClean="0"/>
              <a:t>Ich </a:t>
            </a:r>
            <a:r>
              <a:rPr lang="de-AT" sz="2000" dirty="0" smtClean="0"/>
              <a:t>backe einen </a:t>
            </a:r>
            <a:r>
              <a:rPr lang="de-AT" sz="2000" dirty="0" smtClean="0"/>
              <a:t>Kuchen</a:t>
            </a:r>
          </a:p>
          <a:p>
            <a:r>
              <a:rPr lang="de-AT" sz="2000" dirty="0" smtClean="0"/>
              <a:t>Ich werde älter</a:t>
            </a:r>
          </a:p>
          <a:p>
            <a:r>
              <a:rPr lang="de-AT" sz="2000" dirty="0" smtClean="0"/>
              <a:t>Das mag ich</a:t>
            </a:r>
          </a:p>
          <a:p>
            <a:r>
              <a:rPr lang="de-AT" sz="2000" dirty="0" smtClean="0"/>
              <a:t>Selbstportrait</a:t>
            </a:r>
          </a:p>
          <a:p>
            <a:r>
              <a:rPr lang="de-AT" sz="2000" dirty="0" smtClean="0"/>
              <a:t>Meine Gruppe</a:t>
            </a:r>
          </a:p>
          <a:p>
            <a:r>
              <a:rPr lang="de-AT" sz="2000" dirty="0" smtClean="0"/>
              <a:t>Meine Freunde</a:t>
            </a:r>
          </a:p>
          <a:p>
            <a:r>
              <a:rPr lang="de-AT" sz="2000" dirty="0" smtClean="0"/>
              <a:t>Fotogeschichten</a:t>
            </a:r>
          </a:p>
          <a:p>
            <a:r>
              <a:rPr lang="de-AT" sz="2000" dirty="0" smtClean="0"/>
              <a:t>Geschichten über mich</a:t>
            </a:r>
          </a:p>
          <a:p>
            <a:r>
              <a:rPr lang="de-AT" sz="2000" dirty="0" smtClean="0"/>
              <a:t>Mein Lieblingsplatz</a:t>
            </a:r>
          </a:p>
          <a:p>
            <a:r>
              <a:rPr lang="de-AT" sz="2000" dirty="0" smtClean="0"/>
              <a:t>Meine Familie</a:t>
            </a:r>
            <a:endParaRPr lang="de-AT"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Die Blätter zur Dokumentation von Bildungsprozessen</a:t>
            </a:r>
            <a:endParaRPr lang="de-AT" sz="2000" dirty="0"/>
          </a:p>
        </p:txBody>
      </p:sp>
      <p:sp>
        <p:nvSpPr>
          <p:cNvPr id="3" name="Inhaltsplatzhalter 2"/>
          <p:cNvSpPr>
            <a:spLocks noGrp="1"/>
          </p:cNvSpPr>
          <p:nvPr>
            <p:ph sz="quarter" idx="1"/>
          </p:nvPr>
        </p:nvSpPr>
        <p:spPr/>
        <p:txBody>
          <a:bodyPr>
            <a:normAutofit/>
          </a:bodyPr>
          <a:lstStyle/>
          <a:p>
            <a:pPr>
              <a:buNone/>
            </a:pPr>
            <a:r>
              <a:rPr lang="de-AT" sz="2800" b="1" dirty="0" smtClean="0">
                <a:solidFill>
                  <a:srgbClr val="00B0F0"/>
                </a:solidFill>
              </a:rPr>
              <a:t>Geschafft! Gelernt! </a:t>
            </a:r>
          </a:p>
          <a:p>
            <a:pPr>
              <a:buNone/>
            </a:pPr>
            <a:r>
              <a:rPr lang="de-AT" sz="2000" dirty="0" smtClean="0"/>
              <a:t>Der Ausruf auf dem Blatt zeigt wofür es verwendet wird.</a:t>
            </a:r>
          </a:p>
          <a:p>
            <a:pPr>
              <a:buFont typeface="Wingdings" pitchFamily="2" charset="2"/>
              <a:buChar char="Ø"/>
            </a:pPr>
            <a:r>
              <a:rPr lang="de-AT" sz="2000" dirty="0" smtClean="0"/>
              <a:t>Festhalten des Erlernten mit Foto und Text</a:t>
            </a:r>
          </a:p>
          <a:p>
            <a:pPr>
              <a:buFont typeface="Wingdings" pitchFamily="2" charset="2"/>
              <a:buChar char="Ø"/>
            </a:pPr>
            <a:r>
              <a:rPr lang="de-AT" sz="2000" dirty="0" smtClean="0"/>
              <a:t>Beschreiben wie es abgelaufen ist</a:t>
            </a:r>
          </a:p>
          <a:p>
            <a:pPr>
              <a:buFont typeface="Wingdings" pitchFamily="2" charset="2"/>
              <a:buChar char="Ø"/>
            </a:pPr>
            <a:r>
              <a:rPr lang="de-AT" sz="2000" dirty="0" smtClean="0"/>
              <a:t>Bilderfolge anfertigen</a:t>
            </a:r>
          </a:p>
          <a:p>
            <a:pPr>
              <a:buFont typeface="Wingdings" pitchFamily="2" charset="2"/>
              <a:buChar char="Ø"/>
            </a:pPr>
            <a:r>
              <a:rPr lang="de-AT" sz="2000" dirty="0" smtClean="0"/>
              <a:t>Datum anführen</a:t>
            </a:r>
          </a:p>
          <a:p>
            <a:pPr>
              <a:buNone/>
            </a:pPr>
            <a:r>
              <a:rPr lang="de-AT" sz="2000" dirty="0" smtClean="0"/>
              <a:t/>
            </a:r>
            <a:br>
              <a:rPr lang="de-AT" sz="2000" dirty="0" smtClean="0"/>
            </a:br>
            <a:endParaRPr lang="de-AT" sz="2000" dirty="0" smtClean="0"/>
          </a:p>
        </p:txBody>
      </p:sp>
      <p:pic>
        <p:nvPicPr>
          <p:cNvPr id="4" name="Grafik 3" descr="IMG_20150819_142718.jpg"/>
          <p:cNvPicPr>
            <a:picLocks noChangeAspect="1"/>
          </p:cNvPicPr>
          <p:nvPr/>
        </p:nvPicPr>
        <p:blipFill>
          <a:blip r:embed="rId2" cstate="print"/>
          <a:stretch>
            <a:fillRect/>
          </a:stretch>
        </p:blipFill>
        <p:spPr>
          <a:xfrm>
            <a:off x="5715008" y="2500306"/>
            <a:ext cx="2429758" cy="3643314"/>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„Die Portfolio Stunde“</a:t>
            </a:r>
            <a:endParaRPr lang="de-AT" sz="2000" dirty="0"/>
          </a:p>
        </p:txBody>
      </p:sp>
      <p:sp>
        <p:nvSpPr>
          <p:cNvPr id="3" name="Inhaltsplatzhalter 2"/>
          <p:cNvSpPr>
            <a:spLocks noGrp="1"/>
          </p:cNvSpPr>
          <p:nvPr>
            <p:ph sz="quarter" idx="1"/>
          </p:nvPr>
        </p:nvSpPr>
        <p:spPr/>
        <p:txBody>
          <a:bodyPr>
            <a:normAutofit lnSpcReduction="10000"/>
          </a:bodyPr>
          <a:lstStyle/>
          <a:p>
            <a:r>
              <a:rPr lang="de-AT" sz="2000" dirty="0" smtClean="0"/>
              <a:t>Alle Arbeiten am Portfolio sind in der Gruppe und mit dem Kind durchzuführen</a:t>
            </a:r>
          </a:p>
          <a:p>
            <a:r>
              <a:rPr lang="de-AT" sz="2000" dirty="0" smtClean="0"/>
              <a:t>Computer gehört auch dazu – Kinder sind dabei</a:t>
            </a:r>
          </a:p>
          <a:p>
            <a:r>
              <a:rPr lang="de-AT" sz="2000" dirty="0" smtClean="0"/>
              <a:t>Eine Zeit in der Woche für die Arbeit mit den </a:t>
            </a:r>
            <a:r>
              <a:rPr lang="de-AT" sz="2000" dirty="0" err="1" smtClean="0"/>
              <a:t>Porfolios</a:t>
            </a:r>
            <a:r>
              <a:rPr lang="de-AT" sz="2000" dirty="0" smtClean="0"/>
              <a:t> einplanen/ Freispiel, zweites Freispiel, Nachmittags, Mittags</a:t>
            </a:r>
          </a:p>
          <a:p>
            <a:r>
              <a:rPr lang="de-AT" sz="2000" dirty="0" smtClean="0"/>
              <a:t>Inhalt der Portfolio Stunde ist es die Blätter auszuwählen und zu gestalten. Gespräche darüber, wie sich das Lernen angefühlt hat.</a:t>
            </a:r>
          </a:p>
          <a:p>
            <a:r>
              <a:rPr lang="de-AT" sz="2000" dirty="0" smtClean="0"/>
              <a:t>Planung der nächsten Portfolio Stunde: Was wollen die Kinder als nächstes machen? Vor allem Vorschulkinder können in die Planung einbezogen werden. </a:t>
            </a:r>
          </a:p>
          <a:p>
            <a:r>
              <a:rPr lang="de-AT" sz="2000" dirty="0" smtClean="0"/>
              <a:t>Kinder müssen die Grobplanung kennenlernen und aus Angeboten auswählen können. </a:t>
            </a:r>
          </a:p>
          <a:p>
            <a:r>
              <a:rPr lang="de-AT" sz="2000" dirty="0" smtClean="0"/>
              <a:t>Besprechen woran man erkennen kann, dass ein Ziel erreicht wurde. Kriterien aufstellen</a:t>
            </a:r>
            <a:endParaRPr lang="de-AT" sz="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„Die Portfolio Woche“</a:t>
            </a:r>
            <a:endParaRPr lang="de-AT" sz="2000" dirty="0"/>
          </a:p>
        </p:txBody>
      </p:sp>
      <p:sp>
        <p:nvSpPr>
          <p:cNvPr id="3" name="Inhaltsplatzhalter 2"/>
          <p:cNvSpPr>
            <a:spLocks noGrp="1"/>
          </p:cNvSpPr>
          <p:nvPr>
            <p:ph sz="quarter" idx="1"/>
          </p:nvPr>
        </p:nvSpPr>
        <p:spPr/>
        <p:txBody>
          <a:bodyPr>
            <a:normAutofit lnSpcReduction="10000"/>
          </a:bodyPr>
          <a:lstStyle/>
          <a:p>
            <a:r>
              <a:rPr lang="de-AT" sz="2000" dirty="0" smtClean="0"/>
              <a:t>Eine Portfolio Woche kann ein bis zweimal im Jahr stattfinden</a:t>
            </a:r>
          </a:p>
          <a:p>
            <a:r>
              <a:rPr lang="de-AT" sz="2000" dirty="0" smtClean="0"/>
              <a:t>Ritual um den Kindern die eigene Entwicklung fassbar zu machen</a:t>
            </a:r>
          </a:p>
          <a:p>
            <a:r>
              <a:rPr lang="de-AT" sz="2000" dirty="0" smtClean="0"/>
              <a:t>Fortschritte feiern und zelebrieren</a:t>
            </a:r>
          </a:p>
          <a:p>
            <a:r>
              <a:rPr lang="de-AT" sz="2000" dirty="0" smtClean="0"/>
              <a:t>Überprüfen der Checklisten von den Pädagoginnen</a:t>
            </a:r>
          </a:p>
          <a:p>
            <a:r>
              <a:rPr lang="de-AT" sz="2000" dirty="0" smtClean="0"/>
              <a:t>Mit den einzelnen Kindern über das Portfolio sprechen und es ordnen und fertigstellen</a:t>
            </a:r>
          </a:p>
          <a:p>
            <a:r>
              <a:rPr lang="de-AT" sz="2000" dirty="0" smtClean="0"/>
              <a:t>Kinder stellen ihr Portfolio in der Gruppe vor</a:t>
            </a:r>
          </a:p>
          <a:p>
            <a:r>
              <a:rPr lang="de-AT" sz="2000" dirty="0" smtClean="0"/>
              <a:t>Wir kochen und backen gemeinsam und gestalten Blätter dazu</a:t>
            </a:r>
          </a:p>
          <a:p>
            <a:r>
              <a:rPr lang="de-AT" sz="2000" dirty="0" smtClean="0"/>
              <a:t>Einschätzen des Sprachstandes durch die Gespräche mit den Kindern</a:t>
            </a:r>
          </a:p>
          <a:p>
            <a:r>
              <a:rPr lang="de-AT" sz="2000" dirty="0" smtClean="0"/>
              <a:t>Eventuell einladen der Eltern bei der Präsentation des Portfolios ihres Kindes</a:t>
            </a:r>
          </a:p>
          <a:p>
            <a:r>
              <a:rPr lang="de-AT" sz="2000" dirty="0" smtClean="0"/>
              <a:t>Gestalten eines Blattes am Tag wo die Eltern da sind, eine gemeinsame Aktivität – kochen, backen, malen, tonen, Werkarbeit, </a:t>
            </a:r>
          </a:p>
          <a:p>
            <a:r>
              <a:rPr lang="de-AT" sz="2000" dirty="0" smtClean="0"/>
              <a:t>Gestalten einer Seite für dich von der Pädagogin für das Kind</a:t>
            </a:r>
            <a:endParaRPr lang="de-AT" sz="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Rahmenbedingungen für die Portfolio Arbeit</a:t>
            </a:r>
            <a:endParaRPr lang="de-AT" sz="2000" dirty="0"/>
          </a:p>
        </p:txBody>
      </p:sp>
      <p:sp>
        <p:nvSpPr>
          <p:cNvPr id="3" name="Inhaltsplatzhalter 2"/>
          <p:cNvSpPr>
            <a:spLocks noGrp="1"/>
          </p:cNvSpPr>
          <p:nvPr>
            <p:ph sz="quarter" idx="1"/>
          </p:nvPr>
        </p:nvSpPr>
        <p:spPr/>
        <p:txBody>
          <a:bodyPr>
            <a:noAutofit/>
          </a:bodyPr>
          <a:lstStyle/>
          <a:p>
            <a:r>
              <a:rPr lang="de-AT" sz="1400" dirty="0" smtClean="0"/>
              <a:t>Struktur:</a:t>
            </a:r>
            <a:br>
              <a:rPr lang="de-AT" sz="1400" dirty="0" smtClean="0"/>
            </a:br>
            <a:r>
              <a:rPr lang="de-AT" sz="1400" dirty="0" smtClean="0"/>
              <a:t>Ermöglicht unsere Dienstzeit, festgelegte Vorbereitungszeiten </a:t>
            </a:r>
          </a:p>
          <a:p>
            <a:r>
              <a:rPr lang="de-AT" sz="1400" dirty="0" smtClean="0"/>
              <a:t>Raum:</a:t>
            </a:r>
            <a:br>
              <a:rPr lang="de-AT" sz="1400" dirty="0" smtClean="0"/>
            </a:br>
            <a:r>
              <a:rPr lang="de-AT" sz="1400" dirty="0" smtClean="0"/>
              <a:t>Wo sind die Mappen untergebracht, dass sie für die Kinder greifbar sind? Wo sammeln wir Materialien, die wir bei der Portfolio Arbeit einsetzen wollen?</a:t>
            </a:r>
          </a:p>
          <a:p>
            <a:r>
              <a:rPr lang="de-AT" sz="1400" dirty="0" smtClean="0"/>
              <a:t>Zeit:</a:t>
            </a:r>
            <a:br>
              <a:rPr lang="de-AT" sz="1400" dirty="0" smtClean="0"/>
            </a:br>
            <a:r>
              <a:rPr lang="de-AT" sz="1400" dirty="0" smtClean="0"/>
              <a:t>Wie gewinne ich Zeit für die Portfolio Arbeit? Welche aktionsarmen Tageszeiten eignen sich, um mit den Kindern an den Portfolios zu arbeiten? Wie oft reden wir bei den Kleinteams über die Portfolio Arbeit? Wann ist ein günstiger Termin für die Portfolio Woche?</a:t>
            </a:r>
          </a:p>
          <a:p>
            <a:r>
              <a:rPr lang="de-AT" sz="1400" dirty="0" smtClean="0"/>
              <a:t>Material:</a:t>
            </a:r>
            <a:br>
              <a:rPr lang="de-AT" sz="1400" dirty="0" smtClean="0"/>
            </a:br>
            <a:r>
              <a:rPr lang="de-AT" sz="1400" dirty="0" smtClean="0"/>
              <a:t>Digitalkamera, Handy, Laptop, Drucker (ans Büro schicken), Fotopapier, Trennstreifen</a:t>
            </a:r>
          </a:p>
          <a:p>
            <a:r>
              <a:rPr lang="de-AT" sz="1400" dirty="0" smtClean="0"/>
              <a:t>Eltern:</a:t>
            </a:r>
            <a:br>
              <a:rPr lang="de-AT" sz="1400" dirty="0" smtClean="0"/>
            </a:br>
            <a:r>
              <a:rPr lang="de-AT" sz="1400" dirty="0" smtClean="0"/>
              <a:t>Einladen in der Portfolio Woche</a:t>
            </a:r>
          </a:p>
          <a:p>
            <a:r>
              <a:rPr lang="de-AT" sz="1400" dirty="0" smtClean="0"/>
              <a:t>Kinder: </a:t>
            </a:r>
            <a:br>
              <a:rPr lang="de-AT" sz="1400" dirty="0" smtClean="0"/>
            </a:br>
            <a:r>
              <a:rPr lang="de-AT" sz="1400" dirty="0" smtClean="0"/>
              <a:t>Werden alle Aktivitäten im Zusammenhang mit der Portfolio Arbeit im Beisein der Kinder ausgeführt?</a:t>
            </a:r>
            <a:r>
              <a:rPr lang="de-AT" sz="1400" dirty="0" smtClean="0"/>
              <a:t> </a:t>
            </a:r>
            <a:r>
              <a:rPr lang="de-AT" sz="1400" dirty="0" smtClean="0"/>
              <a:t>Wissen die Kinder, wie man mit den Mappen umgeht? Wissen die Kinder wo die Blätter zum selbstständigen Benutzen bereitliegen?</a:t>
            </a:r>
          </a:p>
          <a:p>
            <a:r>
              <a:rPr lang="de-AT" sz="1400" dirty="0" smtClean="0"/>
              <a:t>Einigkeit im Team:</a:t>
            </a:r>
            <a:br>
              <a:rPr lang="de-AT" sz="1400" dirty="0" smtClean="0"/>
            </a:br>
            <a:r>
              <a:rPr lang="de-AT" sz="1400" dirty="0" smtClean="0"/>
              <a:t>über den Aufbau der Portfolios für jedes Kind</a:t>
            </a:r>
            <a:br>
              <a:rPr lang="de-AT" sz="1400" dirty="0" smtClean="0"/>
            </a:br>
            <a:r>
              <a:rPr lang="de-AT" sz="1400" dirty="0" smtClean="0"/>
              <a:t>Welche Seiten in welcher Reihenfolge oder ist das egal?</a:t>
            </a:r>
            <a:br>
              <a:rPr lang="de-AT" sz="1400" dirty="0" smtClean="0"/>
            </a:br>
            <a:r>
              <a:rPr lang="de-AT" sz="1400" dirty="0" smtClean="0"/>
              <a:t>Wie viele Seiten pro Jahr Formulare und Vorlagen ab Seite 105/ Das Portfolio Konzept</a:t>
            </a:r>
            <a:endParaRPr lang="de-AT"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Lerntheoretische Hintergründe</a:t>
            </a:r>
            <a:endParaRPr lang="de-AT" sz="2000" dirty="0"/>
          </a:p>
        </p:txBody>
      </p:sp>
      <p:sp>
        <p:nvSpPr>
          <p:cNvPr id="3" name="Inhaltsplatzhalter 2"/>
          <p:cNvSpPr>
            <a:spLocks noGrp="1"/>
          </p:cNvSpPr>
          <p:nvPr>
            <p:ph sz="quarter" idx="1"/>
          </p:nvPr>
        </p:nvSpPr>
        <p:spPr/>
        <p:txBody>
          <a:bodyPr>
            <a:normAutofit fontScale="85000" lnSpcReduction="10000"/>
          </a:bodyPr>
          <a:lstStyle/>
          <a:p>
            <a:r>
              <a:rPr lang="de-AT" sz="2000" dirty="0" smtClean="0"/>
              <a:t>Lernen </a:t>
            </a:r>
            <a:r>
              <a:rPr lang="de-AT" sz="2000" dirty="0"/>
              <a:t>m</a:t>
            </a:r>
            <a:r>
              <a:rPr lang="de-AT" sz="2000" dirty="0" smtClean="0"/>
              <a:t>it Zielen:</a:t>
            </a:r>
            <a:br>
              <a:rPr lang="de-AT" sz="2000" dirty="0" smtClean="0"/>
            </a:br>
            <a:r>
              <a:rPr lang="de-AT" sz="2000" dirty="0" smtClean="0"/>
              <a:t>Selbstorganisiertes und Selbstgesteuertes Lernen/ </a:t>
            </a:r>
            <a:r>
              <a:rPr lang="de-AT" sz="2000" dirty="0" err="1" smtClean="0"/>
              <a:t>selbstbestímmtes</a:t>
            </a:r>
            <a:r>
              <a:rPr lang="de-AT" sz="2000" dirty="0" smtClean="0"/>
              <a:t> Lernen bezieht sich auf die Auswahl von Inhalten/ Selbststeuerung meint Ort, Zeit, Raum und Quantität</a:t>
            </a:r>
          </a:p>
          <a:p>
            <a:r>
              <a:rPr lang="de-AT" sz="2000" dirty="0" smtClean="0"/>
              <a:t>Menschen brauchen heute eine individuelle Lerngeschichte, um mit den Ansprüchen in der Schule und an den Hochschulen umgehen zu können.</a:t>
            </a:r>
          </a:p>
          <a:p>
            <a:r>
              <a:rPr lang="de-AT" sz="2000" dirty="0" smtClean="0"/>
              <a:t>Es ist wichtig, das Lernen zu lernen, denn davon hängt die Bildungslaufbahn fundamental ab.</a:t>
            </a:r>
          </a:p>
          <a:p>
            <a:r>
              <a:rPr lang="de-AT" sz="2000" dirty="0" smtClean="0"/>
              <a:t>Kinder müssen lernen für ihr „Lernen“ Verantwortung zu übernehmen.</a:t>
            </a:r>
          </a:p>
          <a:p>
            <a:r>
              <a:rPr lang="de-AT" sz="2000" dirty="0" smtClean="0"/>
              <a:t>Der Schlüssel im Lernen mit Portfolio ist zu erkennen, welche Themen für die Kinder von Bedeutung sind.</a:t>
            </a:r>
          </a:p>
          <a:p>
            <a:r>
              <a:rPr lang="de-AT" sz="2000" dirty="0" smtClean="0"/>
              <a:t>Wird das Kind bestärkt sich mit selbstgewählten Interessen auseinanderzusetzen , sein Wissen zu vertiefen und seine Kompetenzen zu erweitern, dann ist der Grundstein für die Entfaltung von Begabungen gelegt.</a:t>
            </a:r>
          </a:p>
          <a:p>
            <a:r>
              <a:rPr lang="de-AT" sz="2000" dirty="0" smtClean="0"/>
              <a:t>Pädagoginnen beginnen in der Portfolio Arbeit Fragen zu stellen und auf Antworten zu hören. </a:t>
            </a:r>
          </a:p>
          <a:p>
            <a:r>
              <a:rPr lang="de-AT" sz="2000" dirty="0" smtClean="0"/>
              <a:t>Portfolio Arbeit beschäftigt sich und </a:t>
            </a:r>
            <a:r>
              <a:rPr lang="de-AT" sz="2000" dirty="0" err="1" smtClean="0"/>
              <a:t>foccusiert</a:t>
            </a:r>
            <a:r>
              <a:rPr lang="de-AT" sz="2000" dirty="0" smtClean="0"/>
              <a:t> die Stärken und Talente des Kindes</a:t>
            </a:r>
            <a:endParaRPr lang="de-AT"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Lernen mit Zielen</a:t>
            </a:r>
            <a:endParaRPr lang="de-AT" sz="2000" dirty="0"/>
          </a:p>
        </p:txBody>
      </p:sp>
      <p:sp>
        <p:nvSpPr>
          <p:cNvPr id="3" name="Inhaltsplatzhalter 2"/>
          <p:cNvSpPr>
            <a:spLocks noGrp="1"/>
          </p:cNvSpPr>
          <p:nvPr>
            <p:ph sz="quarter" idx="1"/>
          </p:nvPr>
        </p:nvSpPr>
        <p:spPr/>
        <p:txBody>
          <a:bodyPr>
            <a:normAutofit/>
          </a:bodyPr>
          <a:lstStyle/>
          <a:p>
            <a:r>
              <a:rPr lang="de-AT" sz="2000" dirty="0" smtClean="0"/>
              <a:t>Lernen mit Zielen bedeutet: Pädagoginnen gewinnen aus dem Bildungsplan und ihrer Jahres und Themenplanung realisierbare Lernziele und entwickeln auf dieser Grundlage einen offenen Planungsrahmen für einen längeren Zeitabschnitt</a:t>
            </a:r>
          </a:p>
          <a:p>
            <a:r>
              <a:rPr lang="de-AT" sz="2000" dirty="0" smtClean="0"/>
              <a:t>Gleichzeitig werden Checklisten mit Zielen von den Kindern angelegt (für den Anfang maximal drei Ziele), und immer wenn ein Kind ein Ziel erreicht hat, wird dieses Lernen gemeinsam mit dem Kind mit einem Portfolio Blatt gestaltet (Fotos, Bilder, Gespräche, Material, Gefühle, Eindrücke, Erlebnis)</a:t>
            </a:r>
          </a:p>
          <a:p>
            <a:r>
              <a:rPr lang="de-AT" sz="2000" dirty="0" smtClean="0"/>
              <a:t>Der Planungsrahmen enthält für alle Kinder quasi kollektive Lernziele. Die Entwicklungsdokumentation im Portfolio passiert individuell, dem spezifischen Entwicklungsweg des Kindes angepasst. </a:t>
            </a:r>
          </a:p>
          <a:p>
            <a:r>
              <a:rPr lang="de-AT" sz="2000" dirty="0" smtClean="0"/>
              <a:t>Klare Ziele festlegen aber der Weg des einzelnen Kindes dahin ist speziell und individuell – das ist Lernen mit Zielen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Nachhaltige Bildung und Schlüsselkompetenzen</a:t>
            </a:r>
            <a:endParaRPr lang="de-AT" sz="2000" dirty="0"/>
          </a:p>
        </p:txBody>
      </p:sp>
      <p:sp>
        <p:nvSpPr>
          <p:cNvPr id="3" name="Inhaltsplatzhalter 2"/>
          <p:cNvSpPr>
            <a:spLocks noGrp="1"/>
          </p:cNvSpPr>
          <p:nvPr>
            <p:ph sz="quarter" idx="1"/>
          </p:nvPr>
        </p:nvSpPr>
        <p:spPr/>
        <p:txBody>
          <a:bodyPr>
            <a:normAutofit fontScale="92500" lnSpcReduction="20000"/>
          </a:bodyPr>
          <a:lstStyle/>
          <a:p>
            <a:pPr>
              <a:buNone/>
            </a:pPr>
            <a:r>
              <a:rPr lang="de-AT" sz="2000" dirty="0" smtClean="0"/>
              <a:t>4 Dimensionen des Lernen:</a:t>
            </a:r>
          </a:p>
          <a:p>
            <a:pPr>
              <a:buFont typeface="Wingdings" pitchFamily="2" charset="2"/>
              <a:buChar char="Ø"/>
            </a:pPr>
            <a:r>
              <a:rPr lang="de-AT" sz="2000" dirty="0" smtClean="0"/>
              <a:t>Lernen und Wissen erwerben</a:t>
            </a:r>
            <a:br>
              <a:rPr lang="de-AT" sz="2000" dirty="0" smtClean="0"/>
            </a:br>
            <a:r>
              <a:rPr lang="de-AT" sz="2000" dirty="0" smtClean="0"/>
              <a:t>Kern der Portfolio Arbeit ist es, Kinder zu Reflexion über ihre eigenen Lernprozesse anzuregen. Kinder erfahren, wie sie Wissen erwerben. Diese Bewusstmachung hilft ihnen, den Prozess des Erwerbes von Wissen immer selbstgesteuerter in die Hand zu nehmen.</a:t>
            </a:r>
          </a:p>
          <a:p>
            <a:pPr>
              <a:buFont typeface="Wingdings" pitchFamily="2" charset="2"/>
              <a:buChar char="Ø"/>
            </a:pPr>
            <a:r>
              <a:rPr lang="de-AT" sz="2000" dirty="0" smtClean="0"/>
              <a:t>Lernen und handeln</a:t>
            </a:r>
            <a:br>
              <a:rPr lang="de-AT" sz="2000" dirty="0" smtClean="0"/>
            </a:br>
            <a:r>
              <a:rPr lang="de-AT" sz="2000" dirty="0" smtClean="0"/>
              <a:t>Ein Portfolio erzeugt bei seinem Besitzer und Betrachter Einblick in die eigene Handlungsfähigkeit, weil es zeigt, was man kann. Zuversicht und Vertrauen in die eigenen Fähigkeiten, sind die Grundlagen für Handlungsfähigkeit in unterschiedlichen Situationen.</a:t>
            </a:r>
          </a:p>
          <a:p>
            <a:pPr>
              <a:buFont typeface="Wingdings" pitchFamily="2" charset="2"/>
              <a:buChar char="Ø"/>
            </a:pPr>
            <a:r>
              <a:rPr lang="de-AT" sz="2000" dirty="0" smtClean="0"/>
              <a:t>Lernen mit anderen zu leben</a:t>
            </a:r>
            <a:br>
              <a:rPr lang="de-AT" sz="2000" dirty="0" smtClean="0"/>
            </a:br>
            <a:r>
              <a:rPr lang="de-AT" sz="2000" dirty="0" smtClean="0"/>
              <a:t>Portfolio Arbeit dient zum Erwerb und der Verfeinerung von sozialen Kompetenzen. Kommunikation, Frustrationstoleranz, Gesprächsführung, Geduld, Ausdauer, Einschätzung der eigenen Leistung, Kritikfähigkeit.</a:t>
            </a:r>
          </a:p>
          <a:p>
            <a:pPr>
              <a:buFont typeface="Wingdings" pitchFamily="2" charset="2"/>
              <a:buChar char="Ø"/>
            </a:pPr>
            <a:r>
              <a:rPr lang="de-AT" sz="2000" dirty="0" smtClean="0"/>
              <a:t>Lernen für das Leben</a:t>
            </a:r>
            <a:br>
              <a:rPr lang="de-AT" sz="2000" dirty="0" smtClean="0"/>
            </a:br>
            <a:r>
              <a:rPr lang="de-AT" sz="2000" dirty="0" smtClean="0"/>
              <a:t>Portfolio Arbeit fördert das Entwickeln von Eigenständigkeit, und der Blick richtet sich auf die Stärken und Begabungen des Kindes.</a:t>
            </a:r>
            <a:endParaRPr lang="de-AT"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Der Qualitätskreis und das „Lernen mit Zielen“</a:t>
            </a:r>
            <a:endParaRPr lang="de-AT" sz="2000" dirty="0"/>
          </a:p>
        </p:txBody>
      </p:sp>
      <p:pic>
        <p:nvPicPr>
          <p:cNvPr id="7" name="Inhaltsplatzhalter 6" descr="IMG_20150819_124542.jpg"/>
          <p:cNvPicPr>
            <a:picLocks noGrp="1" noChangeAspect="1"/>
          </p:cNvPicPr>
          <p:nvPr>
            <p:ph sz="quarter" idx="1"/>
          </p:nvPr>
        </p:nvPicPr>
        <p:blipFill>
          <a:blip r:embed="rId2" cstate="print"/>
          <a:stretch>
            <a:fillRect/>
          </a:stretch>
        </p:blipFill>
        <p:spPr>
          <a:xfrm>
            <a:off x="2857488" y="2000240"/>
            <a:ext cx="3786214" cy="3914145"/>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Der Qualitätskreis und das „Lernen mit Zielen“</a:t>
            </a:r>
            <a:endParaRPr lang="de-AT" sz="2000" dirty="0"/>
          </a:p>
        </p:txBody>
      </p:sp>
      <p:sp>
        <p:nvSpPr>
          <p:cNvPr id="3" name="Inhaltsplatzhalter 2"/>
          <p:cNvSpPr>
            <a:spLocks noGrp="1"/>
          </p:cNvSpPr>
          <p:nvPr>
            <p:ph sz="quarter" idx="1"/>
          </p:nvPr>
        </p:nvSpPr>
        <p:spPr/>
        <p:txBody>
          <a:bodyPr>
            <a:normAutofit fontScale="92500" lnSpcReduction="20000"/>
          </a:bodyPr>
          <a:lstStyle/>
          <a:p>
            <a:r>
              <a:rPr lang="de-AT" sz="2000" dirty="0" smtClean="0"/>
              <a:t>PLAN - Bedarfsfeststellung:</a:t>
            </a:r>
            <a:br>
              <a:rPr lang="de-AT" sz="2000" dirty="0" smtClean="0"/>
            </a:br>
            <a:r>
              <a:rPr lang="de-AT" sz="2000" dirty="0" smtClean="0"/>
              <a:t>Was sollen Kinder lernen? Bildungspläne, Entwicklung, </a:t>
            </a:r>
            <a:r>
              <a:rPr lang="de-AT" sz="2000" dirty="0" err="1" smtClean="0"/>
              <a:t>Induviduelle</a:t>
            </a:r>
            <a:r>
              <a:rPr lang="de-AT" sz="2000" dirty="0" smtClean="0"/>
              <a:t> Lernbedürfnisse, Was will das Kind selber lernen?</a:t>
            </a:r>
          </a:p>
          <a:p>
            <a:r>
              <a:rPr lang="de-AT" sz="2000" dirty="0" smtClean="0"/>
              <a:t>Zielsetzung:</a:t>
            </a:r>
            <a:br>
              <a:rPr lang="de-AT" sz="2000" dirty="0" smtClean="0"/>
            </a:br>
            <a:r>
              <a:rPr lang="de-AT" sz="2000" dirty="0" smtClean="0"/>
              <a:t>Aus dem Bedarf werden maximal drei Ziele ausgewählt</a:t>
            </a:r>
          </a:p>
          <a:p>
            <a:r>
              <a:rPr lang="de-AT" sz="2000" dirty="0" smtClean="0"/>
              <a:t>Umsetzungsplan:</a:t>
            </a:r>
            <a:br>
              <a:rPr lang="de-AT" sz="2000" dirty="0" smtClean="0"/>
            </a:br>
            <a:r>
              <a:rPr lang="de-AT" sz="2000" dirty="0" smtClean="0"/>
              <a:t>Planen des Weges zum Ziel, Festlegen der Lernschritte und Methoden.</a:t>
            </a:r>
            <a:br>
              <a:rPr lang="de-AT" sz="2000" dirty="0" smtClean="0"/>
            </a:br>
            <a:r>
              <a:rPr lang="de-AT" sz="2000" dirty="0" smtClean="0"/>
              <a:t>Leitfrage: Wie gehen wir vor, um unser Ziel zu erreichen? In dieser Stufe werden Bildungsangebote, Materialanreize und Impulse geplant.</a:t>
            </a:r>
            <a:br>
              <a:rPr lang="de-AT" sz="2000" dirty="0" smtClean="0"/>
            </a:br>
            <a:r>
              <a:rPr lang="de-AT" sz="2000" dirty="0" smtClean="0"/>
              <a:t>Im Sinne einer offenen Planung, bleibt der Weg aber immer offen für unterschiedliche Wege zur Zielerreichung.</a:t>
            </a:r>
          </a:p>
          <a:p>
            <a:r>
              <a:rPr lang="de-AT" sz="2000" dirty="0" smtClean="0"/>
              <a:t>DO – Durchführung:</a:t>
            </a:r>
            <a:br>
              <a:rPr lang="de-AT" sz="2000" dirty="0" smtClean="0"/>
            </a:br>
            <a:r>
              <a:rPr lang="de-AT" sz="2000" dirty="0" smtClean="0"/>
              <a:t>Umfasst alles was wir pädagogische Praxis nennen. Wir handeln. Im Handeln versuchen wir, unsere avisierten Ziele zu erreichen.</a:t>
            </a:r>
          </a:p>
          <a:p>
            <a:r>
              <a:rPr lang="de-AT" sz="2000" dirty="0" smtClean="0"/>
              <a:t>Check – Evaluation:</a:t>
            </a:r>
            <a:br>
              <a:rPr lang="de-AT" sz="2000" dirty="0" smtClean="0"/>
            </a:br>
            <a:r>
              <a:rPr lang="de-AT" sz="2000" dirty="0" smtClean="0"/>
              <a:t>Die Überprüfung und Reflexion des Lernprozesses. Gestalten des Portfolio.</a:t>
            </a:r>
          </a:p>
          <a:p>
            <a:r>
              <a:rPr lang="de-AT" sz="2000" dirty="0" smtClean="0"/>
              <a:t>ACT – Verbesserung:</a:t>
            </a:r>
            <a:br>
              <a:rPr lang="de-AT" sz="2000" dirty="0" smtClean="0"/>
            </a:br>
            <a:r>
              <a:rPr lang="de-AT" sz="2000" dirty="0" smtClean="0"/>
              <a:t>Ergebnisse der Evaluation in die neue Planung übernehmen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Wichtige Schritte beim Lernen mit Zielen</a:t>
            </a:r>
            <a:endParaRPr lang="de-AT" sz="2000" dirty="0"/>
          </a:p>
        </p:txBody>
      </p:sp>
      <p:graphicFrame>
        <p:nvGraphicFramePr>
          <p:cNvPr id="4" name="Inhaltsplatzhalter 3"/>
          <p:cNvGraphicFramePr>
            <a:graphicFrameLocks noGrp="1"/>
          </p:cNvGraphicFramePr>
          <p:nvPr>
            <p:ph sz="quarter" idx="1"/>
          </p:nvPr>
        </p:nvGraphicFramePr>
        <p:xfrm>
          <a:off x="301625" y="1527175"/>
          <a:ext cx="8504240" cy="4729480"/>
        </p:xfrm>
        <a:graphic>
          <a:graphicData uri="http://schemas.openxmlformats.org/drawingml/2006/table">
            <a:tbl>
              <a:tblPr firstRow="1" bandRow="1">
                <a:tableStyleId>{306799F8-075E-4A3A-A7F6-7FBC6576F1A4}</a:tableStyleId>
              </a:tblPr>
              <a:tblGrid>
                <a:gridCol w="2126060"/>
                <a:gridCol w="2126060"/>
                <a:gridCol w="2126060"/>
                <a:gridCol w="2126060"/>
              </a:tblGrid>
              <a:tr h="370840">
                <a:tc>
                  <a:txBody>
                    <a:bodyPr/>
                    <a:lstStyle/>
                    <a:p>
                      <a:r>
                        <a:rPr lang="de-AT" dirty="0" smtClean="0"/>
                        <a:t>Welcher Schritt?</a:t>
                      </a:r>
                      <a:endParaRPr lang="de-AT" dirty="0"/>
                    </a:p>
                  </a:txBody>
                  <a:tcPr/>
                </a:tc>
                <a:tc>
                  <a:txBody>
                    <a:bodyPr/>
                    <a:lstStyle/>
                    <a:p>
                      <a:r>
                        <a:rPr lang="de-AT" dirty="0" smtClean="0"/>
                        <a:t>Wann findet er statt?</a:t>
                      </a:r>
                      <a:endParaRPr lang="de-AT" dirty="0"/>
                    </a:p>
                  </a:txBody>
                  <a:tcPr/>
                </a:tc>
                <a:tc>
                  <a:txBody>
                    <a:bodyPr/>
                    <a:lstStyle/>
                    <a:p>
                      <a:r>
                        <a:rPr lang="de-AT" dirty="0" smtClean="0"/>
                        <a:t>Wer agiert?</a:t>
                      </a:r>
                      <a:endParaRPr lang="de-AT" dirty="0"/>
                    </a:p>
                  </a:txBody>
                  <a:tcPr/>
                </a:tc>
                <a:tc>
                  <a:txBody>
                    <a:bodyPr/>
                    <a:lstStyle/>
                    <a:p>
                      <a:r>
                        <a:rPr lang="de-AT" dirty="0" smtClean="0"/>
                        <a:t>Welches mögliche Formblatt?</a:t>
                      </a:r>
                      <a:endParaRPr lang="de-AT" dirty="0"/>
                    </a:p>
                  </a:txBody>
                  <a:tcPr/>
                </a:tc>
              </a:tr>
              <a:tr h="370840">
                <a:tc>
                  <a:txBody>
                    <a:bodyPr/>
                    <a:lstStyle/>
                    <a:p>
                      <a:r>
                        <a:rPr lang="de-AT" sz="1600" dirty="0" smtClean="0"/>
                        <a:t>Einschätzen der Kinder.</a:t>
                      </a:r>
                      <a:r>
                        <a:rPr lang="de-AT" sz="1600" baseline="0" dirty="0" smtClean="0"/>
                        <a:t> Kompetenzen</a:t>
                      </a:r>
                      <a:endParaRPr lang="de-AT" sz="1600" dirty="0"/>
                    </a:p>
                  </a:txBody>
                  <a:tcPr/>
                </a:tc>
                <a:tc>
                  <a:txBody>
                    <a:bodyPr/>
                    <a:lstStyle/>
                    <a:p>
                      <a:r>
                        <a:rPr lang="de-AT" sz="1600" dirty="0" smtClean="0"/>
                        <a:t>Vor der Zielplansitzung</a:t>
                      </a:r>
                      <a:endParaRPr lang="de-AT" sz="1600" dirty="0"/>
                    </a:p>
                  </a:txBody>
                  <a:tcPr/>
                </a:tc>
                <a:tc>
                  <a:txBody>
                    <a:bodyPr/>
                    <a:lstStyle/>
                    <a:p>
                      <a:r>
                        <a:rPr lang="de-AT" sz="1600" dirty="0" smtClean="0"/>
                        <a:t>Pädagogin</a:t>
                      </a:r>
                      <a:endParaRPr lang="de-AT" sz="1600" dirty="0"/>
                    </a:p>
                  </a:txBody>
                  <a:tcPr/>
                </a:tc>
                <a:tc>
                  <a:txBody>
                    <a:bodyPr/>
                    <a:lstStyle/>
                    <a:p>
                      <a:r>
                        <a:rPr lang="de-AT" sz="1600" dirty="0" smtClean="0"/>
                        <a:t>Zielcheck Seite 107</a:t>
                      </a:r>
                      <a:endParaRPr lang="de-AT" sz="1600" dirty="0"/>
                    </a:p>
                  </a:txBody>
                  <a:tcPr/>
                </a:tc>
              </a:tr>
              <a:tr h="370840">
                <a:tc>
                  <a:txBody>
                    <a:bodyPr/>
                    <a:lstStyle/>
                    <a:p>
                      <a:r>
                        <a:rPr lang="de-AT" sz="1600" dirty="0" smtClean="0"/>
                        <a:t>Festlegen welche Kompetenzen und Ziele im verabredeten Zeitraum erreicht werden sollen</a:t>
                      </a:r>
                    </a:p>
                  </a:txBody>
                  <a:tcPr/>
                </a:tc>
                <a:tc>
                  <a:txBody>
                    <a:bodyPr/>
                    <a:lstStyle/>
                    <a:p>
                      <a:r>
                        <a:rPr lang="de-AT" sz="1600" dirty="0" smtClean="0"/>
                        <a:t>Herbst</a:t>
                      </a:r>
                      <a:endParaRPr lang="de-AT" sz="1600" dirty="0"/>
                    </a:p>
                  </a:txBody>
                  <a:tcPr/>
                </a:tc>
                <a:tc>
                  <a:txBody>
                    <a:bodyPr/>
                    <a:lstStyle/>
                    <a:p>
                      <a:r>
                        <a:rPr lang="de-AT" sz="1600" dirty="0" smtClean="0"/>
                        <a:t>Pädagoginnen</a:t>
                      </a:r>
                      <a:r>
                        <a:rPr lang="de-AT" sz="1600" baseline="0" dirty="0" smtClean="0"/>
                        <a:t> im Kleinteam</a:t>
                      </a:r>
                      <a:endParaRPr lang="de-AT" sz="1600" dirty="0"/>
                    </a:p>
                  </a:txBody>
                  <a:tcPr/>
                </a:tc>
                <a:tc>
                  <a:txBody>
                    <a:bodyPr/>
                    <a:lstStyle/>
                    <a:p>
                      <a:r>
                        <a:rPr lang="de-AT" sz="1600" dirty="0" smtClean="0"/>
                        <a:t>Zielplansitzung Seite</a:t>
                      </a:r>
                      <a:r>
                        <a:rPr lang="de-AT" sz="1600" baseline="0" dirty="0" smtClean="0"/>
                        <a:t> 106</a:t>
                      </a:r>
                      <a:endParaRPr lang="de-AT" sz="1600" dirty="0"/>
                    </a:p>
                  </a:txBody>
                  <a:tcPr/>
                </a:tc>
              </a:tr>
              <a:tr h="370840">
                <a:tc>
                  <a:txBody>
                    <a:bodyPr/>
                    <a:lstStyle/>
                    <a:p>
                      <a:r>
                        <a:rPr lang="de-AT" sz="1600" dirty="0" smtClean="0"/>
                        <a:t>Auswählen der Themen und Ziele im verabredeten Zeitraum</a:t>
                      </a:r>
                      <a:endParaRPr lang="de-AT" sz="1600" dirty="0"/>
                    </a:p>
                  </a:txBody>
                  <a:tcPr/>
                </a:tc>
                <a:tc>
                  <a:txBody>
                    <a:bodyPr/>
                    <a:lstStyle/>
                    <a:p>
                      <a:r>
                        <a:rPr lang="de-AT" sz="1600" dirty="0" smtClean="0"/>
                        <a:t>Vor Beginn</a:t>
                      </a:r>
                      <a:r>
                        <a:rPr lang="de-AT" sz="1600" baseline="0" dirty="0" smtClean="0"/>
                        <a:t> </a:t>
                      </a:r>
                      <a:endParaRPr lang="de-A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Pädagoginnen</a:t>
                      </a:r>
                      <a:r>
                        <a:rPr lang="de-AT" sz="1600" baseline="0" dirty="0" smtClean="0"/>
                        <a:t> im Kleinteam</a:t>
                      </a:r>
                      <a:endParaRPr lang="de-AT" sz="1600" dirty="0" smtClean="0"/>
                    </a:p>
                    <a:p>
                      <a:endParaRPr lang="de-AT" sz="1600" dirty="0"/>
                    </a:p>
                  </a:txBody>
                  <a:tcPr/>
                </a:tc>
                <a:tc>
                  <a:txBody>
                    <a:bodyPr/>
                    <a:lstStyle/>
                    <a:p>
                      <a:r>
                        <a:rPr lang="de-AT" sz="1600" dirty="0" smtClean="0"/>
                        <a:t>Lotusplan </a:t>
                      </a:r>
                    </a:p>
                    <a:p>
                      <a:r>
                        <a:rPr lang="de-AT" sz="1600" dirty="0" smtClean="0"/>
                        <a:t>Seite 108</a:t>
                      </a:r>
                      <a:endParaRPr lang="de-AT" sz="1600" dirty="0"/>
                    </a:p>
                  </a:txBody>
                  <a:tcPr/>
                </a:tc>
              </a:tr>
              <a:tr h="370840">
                <a:tc>
                  <a:txBody>
                    <a:bodyPr/>
                    <a:lstStyle/>
                    <a:p>
                      <a:endParaRPr lang="de-AT" dirty="0"/>
                    </a:p>
                  </a:txBody>
                  <a:tcPr/>
                </a:tc>
                <a:tc>
                  <a:txBody>
                    <a:bodyPr/>
                    <a:lstStyle/>
                    <a:p>
                      <a:endParaRPr lang="de-AT"/>
                    </a:p>
                  </a:txBody>
                  <a:tcPr/>
                </a:tc>
                <a:tc>
                  <a:txBody>
                    <a:bodyPr/>
                    <a:lstStyle/>
                    <a:p>
                      <a:endParaRPr lang="de-AT"/>
                    </a:p>
                  </a:txBody>
                  <a:tcPr/>
                </a:tc>
                <a:tc>
                  <a:txBody>
                    <a:bodyPr/>
                    <a:lstStyle/>
                    <a:p>
                      <a:endParaRPr lang="de-AT"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Wichtige Schritte beim Lernen mit Zielen</a:t>
            </a:r>
            <a:endParaRPr lang="de-AT" sz="2000" dirty="0"/>
          </a:p>
        </p:txBody>
      </p:sp>
      <p:graphicFrame>
        <p:nvGraphicFramePr>
          <p:cNvPr id="4" name="Inhaltsplatzhalter 3"/>
          <p:cNvGraphicFramePr>
            <a:graphicFrameLocks noGrp="1"/>
          </p:cNvGraphicFramePr>
          <p:nvPr>
            <p:ph sz="quarter" idx="1"/>
          </p:nvPr>
        </p:nvGraphicFramePr>
        <p:xfrm>
          <a:off x="301625" y="1527175"/>
          <a:ext cx="8504240" cy="4754880"/>
        </p:xfrm>
        <a:graphic>
          <a:graphicData uri="http://schemas.openxmlformats.org/drawingml/2006/table">
            <a:tbl>
              <a:tblPr firstRow="1" bandRow="1">
                <a:tableStyleId>{306799F8-075E-4A3A-A7F6-7FBC6576F1A4}</a:tableStyleId>
              </a:tblPr>
              <a:tblGrid>
                <a:gridCol w="2126060"/>
                <a:gridCol w="2126060"/>
                <a:gridCol w="2126060"/>
                <a:gridCol w="2126060"/>
              </a:tblGrid>
              <a:tr h="370840">
                <a:tc>
                  <a:txBody>
                    <a:bodyPr/>
                    <a:lstStyle/>
                    <a:p>
                      <a:r>
                        <a:rPr lang="de-AT" sz="1600" dirty="0" smtClean="0"/>
                        <a:t>Vorstellen was geplant ist, und welche Ziele wir erreichen wollen.</a:t>
                      </a:r>
                    </a:p>
                    <a:p>
                      <a:r>
                        <a:rPr lang="de-AT" sz="1600" dirty="0" smtClean="0"/>
                        <a:t>Morgenkreis,</a:t>
                      </a:r>
                      <a:r>
                        <a:rPr lang="de-AT" sz="1600" baseline="0" dirty="0" smtClean="0"/>
                        <a:t> </a:t>
                      </a:r>
                      <a:r>
                        <a:rPr lang="de-AT" sz="1600" baseline="0" dirty="0" err="1" smtClean="0"/>
                        <a:t>Portfoliostunde</a:t>
                      </a:r>
                      <a:endParaRPr lang="de-AT" sz="1600" dirty="0"/>
                    </a:p>
                  </a:txBody>
                  <a:tcPr/>
                </a:tc>
                <a:tc>
                  <a:txBody>
                    <a:bodyPr/>
                    <a:lstStyle/>
                    <a:p>
                      <a:r>
                        <a:rPr lang="de-AT" sz="1600" dirty="0" smtClean="0"/>
                        <a:t>Ende der Woche</a:t>
                      </a:r>
                      <a:endParaRPr lang="de-AT" sz="1600" dirty="0"/>
                    </a:p>
                  </a:txBody>
                  <a:tcPr/>
                </a:tc>
                <a:tc>
                  <a:txBody>
                    <a:bodyPr/>
                    <a:lstStyle/>
                    <a:p>
                      <a:r>
                        <a:rPr lang="de-AT" sz="1600" dirty="0" smtClean="0"/>
                        <a:t>Pädagogin</a:t>
                      </a:r>
                      <a:endParaRPr lang="de-AT" sz="1600" dirty="0"/>
                    </a:p>
                  </a:txBody>
                  <a:tcPr/>
                </a:tc>
                <a:tc>
                  <a:txBody>
                    <a:bodyPr/>
                    <a:lstStyle/>
                    <a:p>
                      <a:endParaRPr lang="de-AT" sz="1600" dirty="0"/>
                    </a:p>
                  </a:txBody>
                  <a:tcPr/>
                </a:tc>
              </a:tr>
              <a:tr h="370840">
                <a:tc>
                  <a:txBody>
                    <a:bodyPr/>
                    <a:lstStyle/>
                    <a:p>
                      <a:r>
                        <a:rPr lang="de-AT" sz="1600" dirty="0" smtClean="0"/>
                        <a:t>Konkret</a:t>
                      </a:r>
                      <a:r>
                        <a:rPr lang="de-AT" sz="1600" baseline="0" dirty="0" smtClean="0"/>
                        <a:t>es Planen der </a:t>
                      </a:r>
                      <a:r>
                        <a:rPr lang="de-AT" sz="1600" baseline="0" dirty="0" err="1" smtClean="0"/>
                        <a:t>Angbote</a:t>
                      </a:r>
                      <a:endParaRPr lang="de-AT" sz="1600" dirty="0"/>
                    </a:p>
                  </a:txBody>
                  <a:tcPr/>
                </a:tc>
                <a:tc>
                  <a:txBody>
                    <a:bodyPr/>
                    <a:lstStyle/>
                    <a:p>
                      <a:r>
                        <a:rPr lang="de-AT" sz="1600" dirty="0" smtClean="0"/>
                        <a:t>Täglich oder</a:t>
                      </a:r>
                      <a:r>
                        <a:rPr lang="de-AT" sz="1600" baseline="0" dirty="0" smtClean="0"/>
                        <a:t> wöchentlich mit den Kindern</a:t>
                      </a:r>
                      <a:endParaRPr lang="de-AT" sz="1600" dirty="0"/>
                    </a:p>
                  </a:txBody>
                  <a:tcPr/>
                </a:tc>
                <a:tc>
                  <a:txBody>
                    <a:bodyPr/>
                    <a:lstStyle/>
                    <a:p>
                      <a:r>
                        <a:rPr lang="de-AT" sz="1600" dirty="0" smtClean="0"/>
                        <a:t>Team,</a:t>
                      </a:r>
                      <a:r>
                        <a:rPr lang="de-AT" sz="1600" baseline="0" dirty="0" smtClean="0"/>
                        <a:t> und Pädagogin mit den Kindern in der Gruppe und einzeln</a:t>
                      </a:r>
                      <a:endParaRPr lang="de-AT" sz="1600" dirty="0"/>
                    </a:p>
                  </a:txBody>
                  <a:tcPr/>
                </a:tc>
                <a:tc>
                  <a:txBody>
                    <a:bodyPr/>
                    <a:lstStyle/>
                    <a:p>
                      <a:r>
                        <a:rPr lang="de-AT" sz="1600" dirty="0" smtClean="0"/>
                        <a:t>Wochenplanung</a:t>
                      </a:r>
                      <a:endParaRPr lang="de-AT" sz="1600" dirty="0"/>
                    </a:p>
                  </a:txBody>
                  <a:tcPr/>
                </a:tc>
              </a:tr>
              <a:tr h="370840">
                <a:tc>
                  <a:txBody>
                    <a:bodyPr/>
                    <a:lstStyle/>
                    <a:p>
                      <a:r>
                        <a:rPr lang="de-AT" sz="1600" dirty="0" smtClean="0"/>
                        <a:t>Dokumentieren der erreichten Ziele der Kinder</a:t>
                      </a:r>
                      <a:endParaRPr lang="de-AT" sz="1600" dirty="0"/>
                    </a:p>
                  </a:txBody>
                  <a:tcPr/>
                </a:tc>
                <a:tc>
                  <a:txBody>
                    <a:bodyPr/>
                    <a:lstStyle/>
                    <a:p>
                      <a:r>
                        <a:rPr lang="de-AT" sz="1600" dirty="0" smtClean="0"/>
                        <a:t>fortlaufend</a:t>
                      </a:r>
                      <a:endParaRPr lang="de-AT" sz="1600" dirty="0"/>
                    </a:p>
                  </a:txBody>
                  <a:tcPr/>
                </a:tc>
                <a:tc>
                  <a:txBody>
                    <a:bodyPr/>
                    <a:lstStyle/>
                    <a:p>
                      <a:r>
                        <a:rPr lang="de-AT" sz="1600" dirty="0" smtClean="0"/>
                        <a:t>Pädagogin mit den Kindern </a:t>
                      </a:r>
                      <a:endParaRPr lang="de-AT" sz="1600" dirty="0"/>
                    </a:p>
                  </a:txBody>
                  <a:tcPr/>
                </a:tc>
                <a:tc>
                  <a:txBody>
                    <a:bodyPr/>
                    <a:lstStyle/>
                    <a:p>
                      <a:r>
                        <a:rPr lang="de-AT" sz="1600" dirty="0" smtClean="0"/>
                        <a:t>Portfolio 117</a:t>
                      </a:r>
                      <a:endParaRPr lang="de-AT" sz="1600" dirty="0"/>
                    </a:p>
                  </a:txBody>
                  <a:tcPr/>
                </a:tc>
              </a:tr>
              <a:tr h="370840">
                <a:tc>
                  <a:txBody>
                    <a:bodyPr/>
                    <a:lstStyle/>
                    <a:p>
                      <a:r>
                        <a:rPr lang="de-AT" sz="1600" dirty="0" smtClean="0"/>
                        <a:t>Abheften, Ordnen,</a:t>
                      </a:r>
                      <a:r>
                        <a:rPr lang="de-AT" sz="1600" baseline="0" dirty="0" smtClean="0"/>
                        <a:t> besprechen der neuen Portfolio Blätter- 2. Freispiel und </a:t>
                      </a:r>
                      <a:r>
                        <a:rPr lang="de-AT" sz="1600" baseline="0" dirty="0" err="1" smtClean="0"/>
                        <a:t>Portfoliostunde</a:t>
                      </a:r>
                      <a:endParaRPr lang="de-AT" sz="1600" dirty="0"/>
                    </a:p>
                  </a:txBody>
                  <a:tcPr/>
                </a:tc>
                <a:tc>
                  <a:txBody>
                    <a:bodyPr/>
                    <a:lstStyle/>
                    <a:p>
                      <a:r>
                        <a:rPr lang="de-AT" sz="1600" dirty="0" smtClean="0"/>
                        <a:t>Ende</a:t>
                      </a:r>
                      <a:r>
                        <a:rPr lang="de-AT" sz="1600" baseline="0" dirty="0" smtClean="0"/>
                        <a:t> der Woche</a:t>
                      </a:r>
                      <a:endParaRPr lang="de-A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Pädagogin mit den Kindern </a:t>
                      </a:r>
                    </a:p>
                  </a:txBody>
                  <a:tcPr/>
                </a:tc>
                <a:tc>
                  <a:txBody>
                    <a:bodyPr/>
                    <a:lstStyle/>
                    <a:p>
                      <a:r>
                        <a:rPr lang="de-AT" sz="1600" dirty="0" err="1" smtClean="0"/>
                        <a:t>Porfolio</a:t>
                      </a:r>
                      <a:r>
                        <a:rPr lang="de-AT" sz="1600" dirty="0" smtClean="0"/>
                        <a:t> 117</a:t>
                      </a:r>
                      <a:endParaRPr lang="de-AT" sz="16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e-AT" sz="2000" dirty="0" smtClean="0"/>
              <a:t>Beobachtung und Dokumentation – Portfolio und Lerngeschichten</a:t>
            </a:r>
            <a:br>
              <a:rPr lang="de-AT" sz="2000" dirty="0" smtClean="0"/>
            </a:br>
            <a:r>
              <a:rPr lang="de-AT" sz="2000" dirty="0" smtClean="0"/>
              <a:t>Wichtige Schritte beim Lernen mit Zielen</a:t>
            </a:r>
            <a:endParaRPr lang="de-AT" sz="2000" dirty="0"/>
          </a:p>
        </p:txBody>
      </p:sp>
      <p:graphicFrame>
        <p:nvGraphicFramePr>
          <p:cNvPr id="4" name="Inhaltsplatzhalter 3"/>
          <p:cNvGraphicFramePr>
            <a:graphicFrameLocks noGrp="1"/>
          </p:cNvGraphicFramePr>
          <p:nvPr>
            <p:ph sz="quarter" idx="1"/>
          </p:nvPr>
        </p:nvGraphicFramePr>
        <p:xfrm>
          <a:off x="142845" y="1357298"/>
          <a:ext cx="9001155" cy="5286410"/>
        </p:xfrm>
        <a:graphic>
          <a:graphicData uri="http://schemas.openxmlformats.org/drawingml/2006/table">
            <a:tbl>
              <a:tblPr firstRow="1" bandRow="1">
                <a:tableStyleId>{306799F8-075E-4A3A-A7F6-7FBC6576F1A4}</a:tableStyleId>
              </a:tblPr>
              <a:tblGrid>
                <a:gridCol w="1800231"/>
                <a:gridCol w="1800231"/>
                <a:gridCol w="1800231"/>
                <a:gridCol w="1800231"/>
                <a:gridCol w="1800231"/>
              </a:tblGrid>
              <a:tr h="829843">
                <a:tc>
                  <a:txBody>
                    <a:bodyPr/>
                    <a:lstStyle/>
                    <a:p>
                      <a:r>
                        <a:rPr lang="de-AT" sz="1600" dirty="0" smtClean="0"/>
                        <a:t>Nachdenken über das „Ich“ Fördern</a:t>
                      </a:r>
                      <a:endParaRPr lang="de-A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Ende</a:t>
                      </a:r>
                      <a:r>
                        <a:rPr lang="de-AT" sz="1600" baseline="0" dirty="0" smtClean="0"/>
                        <a:t> der Woche</a:t>
                      </a:r>
                      <a:endParaRPr lang="de-AT" sz="1600"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Pädagogin mit den Kindern </a:t>
                      </a:r>
                    </a:p>
                  </a:txBody>
                  <a:tcPr/>
                </a:tc>
                <a:tc>
                  <a:txBody>
                    <a:bodyPr/>
                    <a:lstStyle/>
                    <a:p>
                      <a:r>
                        <a:rPr lang="de-AT" sz="1600" dirty="0" err="1" smtClean="0"/>
                        <a:t>Prtfolio</a:t>
                      </a:r>
                      <a:r>
                        <a:rPr lang="de-AT" sz="1600" dirty="0" smtClean="0"/>
                        <a:t> 110 - 117</a:t>
                      </a:r>
                      <a:endParaRPr lang="de-AT" sz="1600" dirty="0"/>
                    </a:p>
                  </a:txBody>
                  <a:tcPr/>
                </a:tc>
                <a:tc>
                  <a:txBody>
                    <a:bodyPr/>
                    <a:lstStyle/>
                    <a:p>
                      <a:endParaRPr lang="de-AT" dirty="0"/>
                    </a:p>
                  </a:txBody>
                  <a:tcPr/>
                </a:tc>
              </a:tr>
              <a:tr h="1321603">
                <a:tc>
                  <a:txBody>
                    <a:bodyPr/>
                    <a:lstStyle/>
                    <a:p>
                      <a:r>
                        <a:rPr lang="de-AT" sz="1600" dirty="0" smtClean="0"/>
                        <a:t>Portfolio Woche: Reflexion über die Entwicklung und Feiern</a:t>
                      </a:r>
                      <a:endParaRPr lang="de-AT" sz="1600" dirty="0"/>
                    </a:p>
                  </a:txBody>
                  <a:tcPr/>
                </a:tc>
                <a:tc>
                  <a:txBody>
                    <a:bodyPr/>
                    <a:lstStyle/>
                    <a:p>
                      <a:r>
                        <a:rPr lang="de-AT" sz="1600" dirty="0" smtClean="0"/>
                        <a:t>Ende des</a:t>
                      </a:r>
                      <a:r>
                        <a:rPr lang="de-AT" sz="1600" baseline="0" dirty="0" smtClean="0"/>
                        <a:t> vereinbarten Zeitraumes</a:t>
                      </a:r>
                      <a:endParaRPr lang="de-A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Pädagogin mit den Kindern </a:t>
                      </a:r>
                    </a:p>
                  </a:txBody>
                  <a:tcPr/>
                </a:tc>
                <a:tc>
                  <a:txBody>
                    <a:bodyPr/>
                    <a:lstStyle/>
                    <a:p>
                      <a:endParaRPr lang="de-AT" sz="1600" dirty="0"/>
                    </a:p>
                  </a:txBody>
                  <a:tcPr/>
                </a:tc>
                <a:tc>
                  <a:txBody>
                    <a:bodyPr/>
                    <a:lstStyle/>
                    <a:p>
                      <a:endParaRPr lang="de-AT" dirty="0"/>
                    </a:p>
                  </a:txBody>
                  <a:tcPr/>
                </a:tc>
              </a:tr>
              <a:tr h="1567482">
                <a:tc>
                  <a:txBody>
                    <a:bodyPr/>
                    <a:lstStyle/>
                    <a:p>
                      <a:r>
                        <a:rPr lang="de-AT" sz="1600" dirty="0" smtClean="0"/>
                        <a:t>Vorstellen des Portfolios des</a:t>
                      </a:r>
                      <a:r>
                        <a:rPr lang="de-AT" sz="1600" baseline="0" dirty="0" smtClean="0"/>
                        <a:t> Kindes in der Gruppe, bei den Eltern, der </a:t>
                      </a:r>
                      <a:r>
                        <a:rPr lang="de-AT" sz="1600" baseline="0" dirty="0" err="1" smtClean="0"/>
                        <a:t>Pädagoin</a:t>
                      </a:r>
                      <a:r>
                        <a:rPr lang="de-AT" sz="1600" baseline="0" dirty="0" smtClean="0"/>
                        <a:t>,</a:t>
                      </a:r>
                      <a:endParaRPr lang="de-AT" sz="16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AT" sz="1600" dirty="0" smtClean="0"/>
                        <a:t>Ende des</a:t>
                      </a:r>
                      <a:r>
                        <a:rPr lang="de-AT" sz="1600" baseline="0" dirty="0" smtClean="0"/>
                        <a:t> vereinbarten Zeitraumes</a:t>
                      </a:r>
                    </a:p>
                    <a:p>
                      <a:pPr marL="0" marR="0" indent="0" algn="l" defTabSz="914400" rtl="0" eaLnBrk="1" fontAlgn="auto" latinLnBrk="0" hangingPunct="1">
                        <a:lnSpc>
                          <a:spcPct val="100000"/>
                        </a:lnSpc>
                        <a:spcBef>
                          <a:spcPts val="0"/>
                        </a:spcBef>
                        <a:spcAft>
                          <a:spcPts val="0"/>
                        </a:spcAft>
                        <a:buClrTx/>
                        <a:buSzTx/>
                        <a:buFontTx/>
                        <a:buNone/>
                        <a:tabLst/>
                        <a:defRPr/>
                      </a:pPr>
                      <a:r>
                        <a:rPr lang="de-AT" sz="1600" baseline="0" dirty="0" smtClean="0"/>
                        <a:t>Portfolio Woche</a:t>
                      </a:r>
                      <a:endParaRPr lang="de-AT" sz="1600" dirty="0" smtClean="0"/>
                    </a:p>
                  </a:txBody>
                  <a:tcPr/>
                </a:tc>
                <a:tc>
                  <a:txBody>
                    <a:bodyPr/>
                    <a:lstStyle/>
                    <a:p>
                      <a:r>
                        <a:rPr lang="de-AT" sz="1600" dirty="0" smtClean="0"/>
                        <a:t>Kind</a:t>
                      </a:r>
                    </a:p>
                    <a:p>
                      <a:r>
                        <a:rPr lang="de-AT" sz="1600" dirty="0" smtClean="0"/>
                        <a:t>Kinder</a:t>
                      </a:r>
                    </a:p>
                    <a:p>
                      <a:r>
                        <a:rPr lang="de-AT" sz="1600" dirty="0" smtClean="0"/>
                        <a:t>Pädagogin</a:t>
                      </a:r>
                    </a:p>
                    <a:p>
                      <a:r>
                        <a:rPr lang="de-AT" sz="1600" dirty="0" smtClean="0"/>
                        <a:t>Eltern</a:t>
                      </a:r>
                      <a:endParaRPr lang="de-AT" sz="1600" dirty="0"/>
                    </a:p>
                  </a:txBody>
                  <a:tcPr/>
                </a:tc>
                <a:tc>
                  <a:txBody>
                    <a:bodyPr/>
                    <a:lstStyle/>
                    <a:p>
                      <a:endParaRPr lang="de-AT" sz="1600" dirty="0"/>
                    </a:p>
                  </a:txBody>
                  <a:tcPr/>
                </a:tc>
                <a:tc>
                  <a:txBody>
                    <a:bodyPr/>
                    <a:lstStyle/>
                    <a:p>
                      <a:endParaRPr lang="de-AT" dirty="0"/>
                    </a:p>
                  </a:txBody>
                  <a:tcPr/>
                </a:tc>
              </a:tr>
              <a:tr h="1567482">
                <a:tc>
                  <a:txBody>
                    <a:bodyPr/>
                    <a:lstStyle/>
                    <a:p>
                      <a:r>
                        <a:rPr lang="de-AT" sz="1600" dirty="0" smtClean="0"/>
                        <a:t>Einschätzen der Kinder: Wo steht das Kind? Welche Kompetenzen besitzt</a:t>
                      </a:r>
                      <a:r>
                        <a:rPr lang="de-AT" sz="1600" baseline="0" dirty="0" smtClean="0"/>
                        <a:t> es?</a:t>
                      </a:r>
                      <a:endParaRPr lang="de-AT" sz="1600" dirty="0"/>
                    </a:p>
                  </a:txBody>
                  <a:tcPr/>
                </a:tc>
                <a:tc>
                  <a:txBody>
                    <a:bodyPr/>
                    <a:lstStyle/>
                    <a:p>
                      <a:r>
                        <a:rPr lang="de-AT" sz="1600" dirty="0" smtClean="0"/>
                        <a:t>Vor der Reflexionssitzung</a:t>
                      </a:r>
                      <a:endParaRPr lang="de-AT" sz="1600" dirty="0"/>
                    </a:p>
                  </a:txBody>
                  <a:tcPr/>
                </a:tc>
                <a:tc>
                  <a:txBody>
                    <a:bodyPr/>
                    <a:lstStyle/>
                    <a:p>
                      <a:r>
                        <a:rPr lang="de-AT" sz="1600" dirty="0" smtClean="0"/>
                        <a:t>Pädagogin in Einzelarbeit</a:t>
                      </a:r>
                      <a:endParaRPr lang="de-AT" sz="1600" dirty="0"/>
                    </a:p>
                  </a:txBody>
                  <a:tcPr/>
                </a:tc>
                <a:tc>
                  <a:txBody>
                    <a:bodyPr/>
                    <a:lstStyle/>
                    <a:p>
                      <a:r>
                        <a:rPr lang="de-AT" sz="1600" dirty="0" smtClean="0"/>
                        <a:t>Zielcheck Seite 107</a:t>
                      </a:r>
                      <a:endParaRPr lang="de-AT" sz="1600" dirty="0"/>
                    </a:p>
                  </a:txBody>
                  <a:tcPr/>
                </a:tc>
                <a:tc>
                  <a:txBody>
                    <a:bodyPr/>
                    <a:lstStyle/>
                    <a:p>
                      <a:endParaRPr lang="de-AT"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ronus">
  <a:themeElements>
    <a:clrScheme name="Cronus">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ronus">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ronus">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0</TotalTime>
  <Words>1100</Words>
  <Application>Microsoft Office PowerPoint</Application>
  <PresentationFormat>Bildschirmpräsentation (4:3)</PresentationFormat>
  <Paragraphs>171</Paragraphs>
  <Slides>18</Slides>
  <Notes>0</Notes>
  <HiddenSlides>0</HiddenSlides>
  <MMClips>0</MMClips>
  <ScaleCrop>false</ScaleCrop>
  <HeadingPairs>
    <vt:vector size="4" baseType="variant">
      <vt:variant>
        <vt:lpstr>Design</vt:lpstr>
      </vt:variant>
      <vt:variant>
        <vt:i4>1</vt:i4>
      </vt:variant>
      <vt:variant>
        <vt:lpstr>Folientitel</vt:lpstr>
      </vt:variant>
      <vt:variant>
        <vt:i4>18</vt:i4>
      </vt:variant>
    </vt:vector>
  </HeadingPairs>
  <TitlesOfParts>
    <vt:vector size="19" baseType="lpstr">
      <vt:lpstr>Cronus</vt:lpstr>
      <vt:lpstr>Beobachtung und Dokumentation  Portfolio und Lerngeschichten – Das Portfolio Konzept/ Anja Bostelmann</vt:lpstr>
      <vt:lpstr>Beobachtung und Dokumentation – Portfolio und Lerngeschichten Lerntheoretische Hintergründe</vt:lpstr>
      <vt:lpstr>Beobachtung und Dokumentation – Portfolio und Lerngeschichten Lernen mit Zielen</vt:lpstr>
      <vt:lpstr>Beobachtung und Dokumentation – Portfolio und Lerngeschichten Nachhaltige Bildung und Schlüsselkompetenzen</vt:lpstr>
      <vt:lpstr>Beobachtung und Dokumentation – Portfolio und Lerngeschichten Der Qualitätskreis und das „Lernen mit Zielen“</vt:lpstr>
      <vt:lpstr>Beobachtung und Dokumentation – Portfolio und Lerngeschichten Der Qualitätskreis und das „Lernen mit Zielen“</vt:lpstr>
      <vt:lpstr>Beobachtung und Dokumentation – Portfolio und Lerngeschichten Wichtige Schritte beim Lernen mit Zielen</vt:lpstr>
      <vt:lpstr>Beobachtung und Dokumentation – Portfolio und Lerngeschichten Wichtige Schritte beim Lernen mit Zielen</vt:lpstr>
      <vt:lpstr>Beobachtung und Dokumentation – Portfolio und Lerngeschichten Wichtige Schritte beim Lernen mit Zielen</vt:lpstr>
      <vt:lpstr>Beobachtung und Dokumentation – Portfolio und Lerngeschichten In drei Schritten zum Bildungszielplan</vt:lpstr>
      <vt:lpstr>Beobachtung und Dokumentation – Portfolio und Lerngeschichten Zielplanung</vt:lpstr>
      <vt:lpstr>Beobachtung und Dokumentation – Portfolio und Lerngeschichten </vt:lpstr>
      <vt:lpstr>Beobachtung und Dokumentation – Portfolio und Lerngeschichten Das Kindergarten Portfolio: „Was das Kind kann“</vt:lpstr>
      <vt:lpstr>Beobachtung und Dokumentation – Portfolio und Lerngeschichten Sich selbst als Lernender kennenlernen: „Die Ich Seiten“</vt:lpstr>
      <vt:lpstr>Beobachtung und Dokumentation – Portfolio und Lerngeschichten Die Blätter zur Dokumentation von Bildungsprozessen</vt:lpstr>
      <vt:lpstr>Beobachtung und Dokumentation – Portfolio und Lerngeschichten „Die Portfolio Stunde“</vt:lpstr>
      <vt:lpstr>Beobachtung und Dokumentation – Portfolio und Lerngeschichten „Die Portfolio Woche“</vt:lpstr>
      <vt:lpstr>Beobachtung und Dokumentation – Portfolio und Lerngeschichten Rahmenbedingungen für die Portfolio Arbeit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Beobachtung und Dokumentation – Portfolio und Lerngeschichten</dc:title>
  <dc:creator>Anna-Lisa</dc:creator>
  <cp:lastModifiedBy>Anna-Lisa</cp:lastModifiedBy>
  <cp:revision>43</cp:revision>
  <dcterms:created xsi:type="dcterms:W3CDTF">2015-08-19T09:29:52Z</dcterms:created>
  <dcterms:modified xsi:type="dcterms:W3CDTF">2015-08-19T13:08:29Z</dcterms:modified>
</cp:coreProperties>
</file>